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256" r:id="rId2"/>
    <p:sldId id="290" r:id="rId3"/>
    <p:sldId id="325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26" r:id="rId25"/>
    <p:sldId id="347" r:id="rId26"/>
    <p:sldId id="258" r:id="rId2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8DC"/>
    <a:srgbClr val="57A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6" autoAdjust="0"/>
    <p:restoredTop sz="94887" autoAdjust="0"/>
  </p:normalViewPr>
  <p:slideViewPr>
    <p:cSldViewPr>
      <p:cViewPr>
        <p:scale>
          <a:sx n="90" d="100"/>
          <a:sy n="90" d="100"/>
        </p:scale>
        <p:origin x="-1020" y="-198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1CAF1-FEFE-4A03-B6C8-43C03D6A6E24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43A4B-3946-4CE5-AF68-0D7B501C9B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44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5D6669F-3C79-44AC-ACC2-B2584365452E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9662"/>
            <a:ext cx="8712968" cy="109364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«Соблюдение ограничений, запретов, исполнение обязанностей, установленных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законодательством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в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целях противодействия коррупции, муниципальными служащими, а также лицами, замещающими муниципальные должности»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752" y="3086004"/>
            <a:ext cx="9073007" cy="179000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Мурина Наталья Сергеевна</a:t>
            </a:r>
          </a:p>
          <a:p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</a:rPr>
              <a:t>Консультант </a:t>
            </a:r>
            <a:r>
              <a:rPr lang="ru-RU" sz="1900" b="1" dirty="0">
                <a:solidFill>
                  <a:schemeClr val="tx2">
                    <a:lumMod val="75000"/>
                  </a:schemeClr>
                </a:solidFill>
              </a:rPr>
              <a:t>отдела по </a:t>
            </a:r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</a:rPr>
              <a:t>работе с муниципальными образованиями управления профилактики коррупционных и иных правонарушений Администрации Губернатора и Правительства                  Ленинградской области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940076"/>
            <a:ext cx="7650088" cy="45719"/>
          </a:xfrm>
          <a:prstGeom prst="rect">
            <a:avLst/>
          </a:prstGeom>
          <a:solidFill>
            <a:srgbClr val="1E7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2988369"/>
            <a:ext cx="5292080" cy="675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" y="33469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48236" y="24408"/>
            <a:ext cx="7816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Администрация Губернатора и Правительства Ленинградской области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55576" y="433579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2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62982" y="159417"/>
            <a:ext cx="7704856" cy="60221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Ограничения, налагаемые на лиц, замещающих муниципальные должности</a:t>
            </a: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735522" y="1353990"/>
            <a:ext cx="8159776" cy="6976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Лица, замещающие муниципальные должности, и осуществляющие свои полномочия на постоянной основе не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вправе:</a:t>
            </a:r>
            <a:endParaRPr lang="ru-RU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35522" y="843558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5522" y="2422217"/>
            <a:ext cx="8159776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11) разглашать или использовать в целях, не связанных с выполнением служебных обязанностей, сведения, отнесенные в соответствии с федеральным законом к информации ограниченного доступа, ставшие им известными в связи с выполнением служебных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обязанностей;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12) участвовать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управлении коммерческой или некоммерческой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организацией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(с исключениями).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5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одзаголовок 2"/>
          <p:cNvSpPr txBox="1">
            <a:spLocks/>
          </p:cNvSpPr>
          <p:nvPr/>
        </p:nvSpPr>
        <p:spPr>
          <a:xfrm>
            <a:off x="756854" y="843558"/>
            <a:ext cx="8159776" cy="9920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Лица, замещающие муниципальные должности, и осуществляющие свои полномочия на постоянной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основе,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не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вправе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участвовать в управлении коммерческой или некоммерческой организацией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за исключением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:</a:t>
            </a:r>
            <a:endParaRPr lang="ru-RU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5894" y="2139702"/>
            <a:ext cx="8159776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1) участия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на безвозмездной основе в управлении политической партией, органом профессионального союза, в том числе выборным органом первичной профсоюзной организации, созданной в органе местного самоуправления, аппарате избирательной комиссии муниципального образования, участие в съезде (конференции) или общем собрании иной общественной организации, жилищного, жилищно-строительного, гаражного кооперативов, товарищества собственников недвижимости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3313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одзаголовок 2"/>
          <p:cNvSpPr txBox="1">
            <a:spLocks/>
          </p:cNvSpPr>
          <p:nvPr/>
        </p:nvSpPr>
        <p:spPr>
          <a:xfrm>
            <a:off x="735894" y="555526"/>
            <a:ext cx="8159776" cy="9920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Лица, замещающие муниципальные должности, и осуществляющие свои полномочия на постоянной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основе,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не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вправе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участвовать в управлении коммерческой или некоммерческой организацией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за исключением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:</a:t>
            </a:r>
            <a:endParaRPr lang="ru-RU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5894" y="1865938"/>
            <a:ext cx="8159776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)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участия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на безвозмездной основе в управлении некоммерческой организацией (кроме участия в управлении политической партией, органом профессионального союза, в том числе выборным органом первичной профсоюзной организации, созданной в органе местного самоуправления, аппарате избирательной комиссии муниципального образования, участия в съезде (конференции) или общем собрании иной общественной организации, жилищного, жилищно-строительного, гаражного кооперативов, товарищества собственников недвижимости) с предварительным уведомлением высшего должностного лица субъекта Российской Федерации в порядке, установленном законом субъекта Российской Федерации;</a:t>
            </a:r>
          </a:p>
        </p:txBody>
      </p:sp>
    </p:spTree>
    <p:extLst>
      <p:ext uri="{BB962C8B-B14F-4D97-AF65-F5344CB8AC3E}">
        <p14:creationId xmlns:p14="http://schemas.microsoft.com/office/powerpoint/2010/main" val="246822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одзаголовок 2"/>
          <p:cNvSpPr txBox="1">
            <a:spLocks/>
          </p:cNvSpPr>
          <p:nvPr/>
        </p:nvSpPr>
        <p:spPr>
          <a:xfrm>
            <a:off x="735894" y="843558"/>
            <a:ext cx="8159776" cy="9920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Лица, замещающие муниципальные должности, и осуществляющие свои полномочия на постоянной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основе,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не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вправе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участвовать в управлении коммерческой или некоммерческой организацией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за исключением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:</a:t>
            </a:r>
            <a:endParaRPr lang="ru-RU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5894" y="2142937"/>
            <a:ext cx="8159776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3)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представления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на безвозмездной основе интересов муниципального образования в совете муниципальных образований субъекта Российской Федерации, иных объединениях муниципальных образований, 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также 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их органах управления;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4)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представления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на безвозмездной основе интересов муниципального образования в органах управления и ревизионной комиссии организации, учредителем (акционером, участником) которой является муниципальное образование.</a:t>
            </a:r>
          </a:p>
        </p:txBody>
      </p:sp>
    </p:spTree>
    <p:extLst>
      <p:ext uri="{BB962C8B-B14F-4D97-AF65-F5344CB8AC3E}">
        <p14:creationId xmlns:p14="http://schemas.microsoft.com/office/powerpoint/2010/main" val="274250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62982" y="159417"/>
            <a:ext cx="7704856" cy="60221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Запреты, установленные для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лиц, замещающих муниципальные должности</a:t>
            </a: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712650" y="987574"/>
            <a:ext cx="8159776" cy="12961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Запрещается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инструментами</a:t>
            </a:r>
            <a:endParaRPr lang="ru-RU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35522" y="843558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2650" y="2355726"/>
            <a:ext cx="8171212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Данный запрет установлен только в отношении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глав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городских округов, глав муниципальных районов, глав иных муниципальных образований, исполняющих полномочия глав местных администраций, глав местных администраций;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депутатов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представительных органов муниципальных районов, муниципальных округов и городских округов,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осуществляющих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свои полномочия на постоянной основе, депутатам, замещающим должности в представительных органах муниципальных районов, муниципальных округов и городских округов;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супругов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 несовершеннолетних детей указанных лиц. </a:t>
            </a:r>
          </a:p>
        </p:txBody>
      </p:sp>
    </p:spTree>
    <p:extLst>
      <p:ext uri="{BB962C8B-B14F-4D97-AF65-F5344CB8AC3E}">
        <p14:creationId xmlns:p14="http://schemas.microsoft.com/office/powerpoint/2010/main" val="39302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62982" y="159417"/>
            <a:ext cx="7704856" cy="396109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Лица, замещающие должности муниципальной службы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838170" y="843558"/>
            <a:ext cx="7755693" cy="144016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Правовое регулирование деятельности муниципальных служащих Ленинградской области осуществляется в соответствии с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областным законом </a:t>
            </a:r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от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11.03.2008 № </a:t>
            </a:r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14-оз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«О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правовом регулировании муниципальной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службы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Ленинградской области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»,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которым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утвержден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Реестр должностей муниципальной службы в Ленинградской области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35522" y="555526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Подзаголовок 2"/>
          <p:cNvSpPr txBox="1">
            <a:spLocks/>
          </p:cNvSpPr>
          <p:nvPr/>
        </p:nvSpPr>
        <p:spPr>
          <a:xfrm>
            <a:off x="1187625" y="2427734"/>
            <a:ext cx="7056784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администрации муниципального образования Ленинградской области муниципальными служащими являются: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глава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администрации муниципального района, городского округа, городского и сельского поселения;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первый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заместитель главы администрации муниципального района, городского округа, городского поселения.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управляющие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делами и председатели комитетов, а также иные должностные лица, поименованные в Перечне должностей муниципальной службы в местной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администрации (часть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III реестра). </a:t>
            </a:r>
          </a:p>
        </p:txBody>
      </p:sp>
    </p:spTree>
    <p:extLst>
      <p:ext uri="{BB962C8B-B14F-4D97-AF65-F5344CB8AC3E}">
        <p14:creationId xmlns:p14="http://schemas.microsoft.com/office/powerpoint/2010/main" val="176773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51546" y="163997"/>
            <a:ext cx="7704856" cy="396109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Обязанности, ограничения и запреты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,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установленные для муниципальных служащих в целях противодействия коррупции</a:t>
            </a: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961944" y="1065857"/>
            <a:ext cx="7755693" cy="444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целях противодействия коррупции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муниципальный служащий обязан: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35522" y="731556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707018" y="1771104"/>
            <a:ext cx="8136905" cy="6976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Представлять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сведения о доходах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расходах, об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имуществе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обязательствах имущественного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характера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707021" y="2735572"/>
            <a:ext cx="8136905" cy="95019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Уведомлять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представителя нанимателя (работодателя), органы прокуратуры или другие государственные органы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обо всех случаях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обращения к нему каких-либо лиц в целях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склонения его к совершению коррупционных правонарушений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707019" y="3939903"/>
            <a:ext cx="8136905" cy="5676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Принимать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меры по предотвращению и урегулированию конфликта интересов</a:t>
            </a:r>
          </a:p>
        </p:txBody>
      </p:sp>
    </p:spTree>
    <p:extLst>
      <p:ext uri="{BB962C8B-B14F-4D97-AF65-F5344CB8AC3E}">
        <p14:creationId xmlns:p14="http://schemas.microsoft.com/office/powerpoint/2010/main" val="5356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51546" y="163997"/>
            <a:ext cx="7704856" cy="396109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Обязанности, ограничения и запреты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,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установленные для муниципальных служащих в целях противодействия коррупции</a:t>
            </a: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978712" y="987574"/>
            <a:ext cx="7755693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Ограничения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(обстоятельства, факты), при которых муниципальный служащий не может находиться на муниципальной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службе:</a:t>
            </a:r>
            <a:endParaRPr lang="ru-RU" sz="1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35522" y="731556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681147" y="1771104"/>
            <a:ext cx="8136905" cy="274486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1) В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случае близкого родства или свойства (родители, супруги, дети, братья, сестры, а также братья, сестры, родители, дети супругов и супруги детей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)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главой муниципального образования, который возглавляет местную администрацию, если замещение должности муниципальной службы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связано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непосредственной подчиненностью или подконтрольностью этому должностному лицу, или с муниципальным служащим, если замещение должности муниципальной службы связано с непосредственной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подчиненностью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или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подконтрольностью одного из них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другому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525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51546" y="163997"/>
            <a:ext cx="7704856" cy="396109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Обязанности, ограничения и запреты,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установленные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для муниципальных служащих в целях противодействия коррупции</a:t>
            </a: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978712" y="1286669"/>
            <a:ext cx="7755693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Ограничения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(обстоятельства, факты), при которых муниципальный служащий не может находиться на муниципальной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службе:</a:t>
            </a:r>
            <a:endParaRPr lang="ru-RU" sz="1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35522" y="731556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681147" y="2211710"/>
            <a:ext cx="8136905" cy="244827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2)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случае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представления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подложных документов или заведомо ложных сведений при поступлении на муниципальную службу; 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l"/>
            <a:endParaRPr lang="ru-RU" sz="10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l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3) В случае непредставления предусмотренных Федеральным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законом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от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02.03.2007 № 25-ФЗ «О муниципальной службе в Российской Федерации», Федеральным законом от 25.12.2008 № 273-ФЗ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«О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противодействии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коррупции»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другими федеральными законами сведений или представления заведомо недостоверных или неполных сведений при поступлении на муниципальную службу.</a:t>
            </a:r>
          </a:p>
        </p:txBody>
      </p:sp>
    </p:spTree>
    <p:extLst>
      <p:ext uri="{BB962C8B-B14F-4D97-AF65-F5344CB8AC3E}">
        <p14:creationId xmlns:p14="http://schemas.microsoft.com/office/powerpoint/2010/main" val="417756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51546" y="163997"/>
            <a:ext cx="7704856" cy="396109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Обязанности, ограничения и запреты,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установленные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для муниципальных служащих в целях противодействия коррупции</a:t>
            </a: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978712" y="970856"/>
            <a:ext cx="7755693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Запреты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установленные для муниципальных служащих:</a:t>
            </a:r>
            <a:endParaRPr lang="ru-RU" sz="1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35522" y="731556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735521" y="1546920"/>
            <a:ext cx="8136905" cy="131286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)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участвовать в управлении коммерческой или некоммерческой организацией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исключением случаев участия на безвозмездной основе в управлении некоммерческой организацией с разрешения представителя нанимателя, полученного в порядке, установленном законом субъекта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Российской Федерации;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725225" y="3075806"/>
            <a:ext cx="8136905" cy="144016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Ленинградской области такой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Порядок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получения муниципальными служащими разрешения представителя нанимателя на участие на безвозмездной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основе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управлении некоммерческой организацией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утвержден областным законом Ленинградской области от 11.03.2008 N </a:t>
            </a:r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14-оз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«О правовом регулировании муниципальной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службы в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Ленинградской области»</a:t>
            </a:r>
          </a:p>
        </p:txBody>
      </p:sp>
    </p:spTree>
    <p:extLst>
      <p:ext uri="{BB962C8B-B14F-4D97-AF65-F5344CB8AC3E}">
        <p14:creationId xmlns:p14="http://schemas.microsoft.com/office/powerpoint/2010/main" val="198534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" y="33470"/>
            <a:ext cx="396551" cy="48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39552" y="382664"/>
            <a:ext cx="3456384" cy="60221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Лицо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, замещающее муниципальную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должность*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effectLst/>
              <a:latin typeface="+mj-lt"/>
            </a:endParaRPr>
          </a:p>
        </p:txBody>
      </p:sp>
      <p:pic>
        <p:nvPicPr>
          <p:cNvPr id="9" name="Picture 2" descr="Не равно – Бесплатные иконки: знаки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84" t="25129" r="23686" b="25986"/>
          <a:stretch/>
        </p:blipFill>
        <p:spPr bwMode="auto">
          <a:xfrm>
            <a:off x="4182037" y="277780"/>
            <a:ext cx="892455" cy="81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Заголовок 7"/>
          <p:cNvSpPr txBox="1">
            <a:spLocks/>
          </p:cNvSpPr>
          <p:nvPr/>
        </p:nvSpPr>
        <p:spPr>
          <a:xfrm>
            <a:off x="5292080" y="374098"/>
            <a:ext cx="3312368" cy="61934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effectLst/>
                <a:latin typeface="+mj-lt"/>
              </a:rPr>
              <a:t>Муниципальный служащий**</a:t>
            </a:r>
            <a:endParaRPr lang="ru-RU" sz="1600" b="1" dirty="0">
              <a:effectLst/>
              <a:latin typeface="+mj-lt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051720" y="1122666"/>
            <a:ext cx="360040" cy="37624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81144" y="1565819"/>
            <a:ext cx="39011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депутаты сельских и городских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поселений;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главы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муниципальных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образований;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депутаты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муниципальных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районов;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председатель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заместитель председателя, аудитор контрольно-счетного органа муниципального образования.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6884751" y="1146459"/>
            <a:ext cx="360040" cy="37624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092185" y="1650458"/>
            <a:ext cx="392818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гражданин,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исполняющий</a:t>
            </a:r>
            <a:b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порядке, определенном муниципальными правовыми актами в соответствии с федеральными законами и законами субъекта Российской Федерации, обязанности по должности муниципальной службы за денежное содержание, выплачиваемое за счет средств местного бюджета.</a:t>
            </a: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162401" y="4439650"/>
            <a:ext cx="4138677" cy="504056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b="1" i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* Федеральный закон от </a:t>
            </a:r>
            <a:r>
              <a:rPr lang="en-US" sz="1100" b="1" i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06</a:t>
            </a:r>
            <a:r>
              <a:rPr lang="ru-RU" sz="1100" b="1" i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.10.2003 № 131-ФЗ «Об общих принципах организации местного самоуправления в Российской Федерации»</a:t>
            </a: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5405932" y="4435299"/>
            <a:ext cx="3481470" cy="504056"/>
          </a:xfrm>
          <a:prstGeom prst="rect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** Федеральный закон от </a:t>
            </a:r>
            <a:r>
              <a:rPr lang="ru-RU" sz="1100" b="1" i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02.03.2007 № 25-ФЗ</a:t>
            </a:r>
            <a:br>
              <a:rPr lang="ru-RU" sz="1100" b="1" i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100" b="1" i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«О 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муниципальной службе в Российской </a:t>
            </a:r>
            <a:r>
              <a:rPr lang="ru-RU" sz="1100" b="1" i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Федерации»</a:t>
            </a:r>
            <a:endParaRPr lang="ru-RU" sz="1100" b="1" i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41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51546" y="163997"/>
            <a:ext cx="7704856" cy="396109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Обязанности, ограничения и запреты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,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установленные для муниципальных служащих в целях противодействия коррупции</a:t>
            </a: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978712" y="970856"/>
            <a:ext cx="7755693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Запреты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установленные для муниципальных служащих:</a:t>
            </a:r>
            <a:endParaRPr lang="ru-RU" sz="1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35522" y="731556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341275" y="1491630"/>
            <a:ext cx="8531151" cy="340109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) </a:t>
            </a:r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заниматься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предпринимательской деятельностью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лично или через доверенных лиц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pPr algn="l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3)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получать в связи с должностным положением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или в связи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исполнением должностных обязанностей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вознаграждения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от физических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юридических лиц (подарки, денежное вознаграждение, ссуды, услуги, оплату развлечений, отдыха, транспортных расходов и иные вознаграждения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);</a:t>
            </a:r>
          </a:p>
          <a:p>
            <a:pPr algn="l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4)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выезжать в командировки за счет средств физических и юридических лиц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исключением командировок, осуществляемых на взаимной основе по договоренности органа местного самоуправления с органами местного самоуправления муниципальных образований, а также с органами государственной власти и органами местного самоуправления иностранных государств, международными и иностранными некоммерческими организациями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44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51546" y="163997"/>
            <a:ext cx="7704856" cy="396109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Обязанности, ограничения и запреты,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установленные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для муниципальных служащих в целях противодействия коррупции</a:t>
            </a: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924589" y="1173572"/>
            <a:ext cx="7755693" cy="4404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Муниципальный служащий, замещающий должность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главы местной администрации по контракту, не </a:t>
            </a:r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вправе:</a:t>
            </a:r>
            <a:endParaRPr lang="ru-RU" sz="1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35522" y="731556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735522" y="1851670"/>
            <a:ext cx="8136904" cy="25202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заниматься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иной оплачиваемой деятельностью, за исключением преподавательской, научной и иной творческой деятельности;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входить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состав органов управления, попечительских или наблюдательных советов, иных органов иностранных некоммерческих неправительственных организаций и действующих на территории Российской Федерации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их структурных подразделений, если иное не предусмотрено международным договором или законодательством Российской Федерации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68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51546" y="163997"/>
            <a:ext cx="7704856" cy="396109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Обязанности, ограничения и запреты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,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установленные для муниципальных служащих в целях противодействия коррупции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35522" y="731556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735522" y="1275606"/>
            <a:ext cx="7652902" cy="30963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Главам местных администраций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а также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их супругам </a:t>
            </a:r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и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несовершеннолетним </a:t>
            </a:r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детям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силу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пп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 «з» п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 1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ст. 2 Федерального закона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от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07.05.2013 N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79-ФЗ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«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 запрете отдельным категориям лиц открывать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иметь счета (вклады), хранить наличные денежные средства и ценности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иностранных банках, расположенных за пределами территории Российской Федерации,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владеть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(или) пользоваться иностранными финансовыми инструментами»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запрещено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</a:t>
            </a:r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инструментами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2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51546" y="163997"/>
            <a:ext cx="7704856" cy="396109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Обязанности, ограничения и запреты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,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установленные для муниципальных служащих в целях противодействия коррупции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35522" y="731556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735522" y="1275606"/>
            <a:ext cx="7652902" cy="30963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После увольнения с муниципальной службы, в течение 2 лет </a:t>
            </a:r>
          </a:p>
          <a:p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гражданин не вправе без согласия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соответствующей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комиссии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 соблюдению требований к служебному поведению муниципальных служащих </a:t>
            </a:r>
          </a:p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 урегулированию конфликта интересов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замещать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на условиях трудового договора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должности в организации и (или) выполнять работу на условиях гражданско-правового договора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в случаях, предусмотренных федеральными законами,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если отдельные функции муниципального (административного) управления данной организацией входили в должностные (служебные) обязанности муниципального служащего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134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Единый день голосования назначен на 11 сентября 2022 года / Новостной  портал Ульяновска / 73online.ru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18" b="12783"/>
          <a:stretch/>
        </p:blipFill>
        <p:spPr bwMode="auto">
          <a:xfrm>
            <a:off x="244028" y="822838"/>
            <a:ext cx="3466521" cy="13525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71601" y="33469"/>
            <a:ext cx="7816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Администрация Губернатора и Правительства Ленинградской области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55576" y="433579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1919" y="1011853"/>
            <a:ext cx="5040561" cy="1223044"/>
          </a:xfrm>
        </p:spPr>
        <p:txBody>
          <a:bodyPr anchor="ctr"/>
          <a:lstStyle/>
          <a:p>
            <a:r>
              <a:rPr lang="ru-RU" sz="1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Лица, претендующие </a:t>
            </a:r>
            <a: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на замещение муниципальной должности</a:t>
            </a:r>
            <a:r>
              <a:rPr lang="ru-RU" sz="1800" b="1" dirty="0">
                <a:effectLst/>
                <a:latin typeface="Arial Narrow" panose="020B0606020202030204" pitchFamily="34" charset="0"/>
              </a:rPr>
              <a:t>, а также </a:t>
            </a:r>
            <a: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должности главы местной администрации по контракту</a:t>
            </a:r>
            <a:r>
              <a:rPr lang="ru-RU" sz="1800" b="1" dirty="0" smtClean="0">
                <a:effectLst/>
                <a:latin typeface="Arial Narrow" panose="020B0606020202030204" pitchFamily="34" charset="0"/>
              </a:rPr>
              <a:t>,</a:t>
            </a:r>
            <a:br>
              <a:rPr lang="ru-RU" sz="1800" b="1" dirty="0" smtClean="0">
                <a:effectLst/>
                <a:latin typeface="Arial Narrow" panose="020B0606020202030204" pitchFamily="34" charset="0"/>
              </a:rPr>
            </a:br>
            <a:r>
              <a:rPr lang="ru-RU" sz="1800" b="1" u="sng" dirty="0" smtClean="0">
                <a:effectLst/>
                <a:latin typeface="Arial Narrow" panose="020B0606020202030204" pitchFamily="34" charset="0"/>
              </a:rPr>
              <a:t>при </a:t>
            </a:r>
            <a:r>
              <a:rPr lang="ru-RU" sz="1800" b="1" u="sng" dirty="0">
                <a:effectLst/>
                <a:latin typeface="Arial Narrow" panose="020B0606020202030204" pitchFamily="34" charset="0"/>
              </a:rPr>
              <a:t>назначении (</a:t>
            </a:r>
            <a:r>
              <a:rPr lang="ru-RU" sz="1800" b="1" u="sng" dirty="0" smtClean="0">
                <a:effectLst/>
                <a:latin typeface="Arial Narrow" panose="020B0606020202030204" pitchFamily="34" charset="0"/>
              </a:rPr>
              <a:t>избрании)</a:t>
            </a:r>
            <a:r>
              <a:rPr lang="ru-RU" sz="1800" b="1" dirty="0" smtClean="0">
                <a:effectLst/>
                <a:latin typeface="Arial Narrow" panose="020B0606020202030204" pitchFamily="34" charset="0"/>
              </a:rPr>
              <a:t> на должность </a:t>
            </a:r>
            <a:r>
              <a:rPr lang="ru-RU" sz="1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обязаны </a:t>
            </a:r>
            <a: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представить</a:t>
            </a:r>
            <a:r>
              <a:rPr lang="ru-RU" sz="1800" b="1" dirty="0">
                <a:effectLst/>
                <a:latin typeface="Arial Narrow" panose="020B0606020202030204" pitchFamily="34" charset="0"/>
              </a:rPr>
              <a:t> Губернатору Ленинградской области:</a:t>
            </a:r>
            <a:br>
              <a:rPr lang="ru-RU" sz="1800" b="1" dirty="0">
                <a:effectLst/>
                <a:latin typeface="Arial Narrow" panose="020B0606020202030204" pitchFamily="34" charset="0"/>
              </a:rPr>
            </a:br>
            <a:endParaRPr lang="ru-RU" sz="1800" b="1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69268" y="2283718"/>
            <a:ext cx="8623212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Сведения о доходах</a:t>
            </a:r>
            <a:r>
              <a:rPr lang="ru-RU" sz="1800" b="1" dirty="0" smtClean="0">
                <a:effectLst/>
                <a:latin typeface="Arial Narrow" panose="020B0606020202030204" pitchFamily="34" charset="0"/>
              </a:rPr>
              <a:t>, полученных от всех источников (включая доходы по прежнему месту работы или месту замещения выборной должности, пенсии, пособия, иные выплаты) за календарный год, предшествующий году подачи документов для замещения указанных должностей (</a:t>
            </a:r>
            <a:r>
              <a:rPr lang="ru-RU" sz="1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за период с 01.01.2021 по 31.12.2021</a:t>
            </a:r>
            <a:r>
              <a:rPr lang="ru-RU" sz="1800" b="1" dirty="0" smtClean="0">
                <a:effectLst/>
                <a:latin typeface="Arial Narrow" panose="020B0606020202030204" pitchFamily="34" charset="0"/>
              </a:rPr>
              <a:t>);</a:t>
            </a:r>
          </a:p>
          <a:p>
            <a:pPr algn="l"/>
            <a:endParaRPr lang="ru-RU" sz="1050" b="1" dirty="0" smtClean="0">
              <a:effectLst/>
              <a:latin typeface="Arial Narrow" panose="020B0606020202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Сведения об имуществе, принадлежащем на праве собственности, и об обязательствах имущественного характера</a:t>
            </a:r>
            <a:r>
              <a:rPr lang="ru-RU" sz="1800" b="1" dirty="0" smtClean="0">
                <a:effectLst/>
                <a:latin typeface="Arial Narrow" panose="020B0606020202030204" pitchFamily="34" charset="0"/>
              </a:rPr>
              <a:t> по состоянию на первое число месяца, предшествующего месяцу подачи документов для замещения должности</a:t>
            </a:r>
            <a:br>
              <a:rPr lang="ru-RU" sz="1800" b="1" dirty="0" smtClean="0">
                <a:effectLst/>
                <a:latin typeface="Arial Narrow" panose="020B0606020202030204" pitchFamily="34" charset="0"/>
              </a:rPr>
            </a:br>
            <a:r>
              <a:rPr lang="ru-RU" sz="1800" b="1" dirty="0" smtClean="0">
                <a:effectLst/>
                <a:latin typeface="Arial Narrow" panose="020B0606020202030204" pitchFamily="34" charset="0"/>
              </a:rPr>
              <a:t>(</a:t>
            </a:r>
            <a:r>
              <a:rPr lang="ru-RU" sz="1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на отчетную дату</a:t>
            </a:r>
            <a:r>
              <a:rPr lang="ru-RU" sz="1800" b="1" dirty="0" smtClean="0">
                <a:effectLst/>
                <a:latin typeface="Arial Narrow" panose="020B0606020202030204" pitchFamily="34" charset="0"/>
              </a:rPr>
              <a:t>). </a:t>
            </a:r>
            <a:endParaRPr lang="ru-RU" sz="1800" b="1" dirty="0">
              <a:effectLst/>
              <a:latin typeface="Arial Narrow" panose="020B0606020202030204" pitchFamily="34" charset="0"/>
            </a:endParaRPr>
          </a:p>
        </p:txBody>
      </p:sp>
      <p:pic>
        <p:nvPicPr>
          <p:cNvPr id="18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4" y="33469"/>
            <a:ext cx="536408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45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Единый день голосования назначен на 11 сентября 2022 года / Новостной  портал Ульяновска / 73online.ru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18" b="12783"/>
          <a:stretch/>
        </p:blipFill>
        <p:spPr bwMode="auto">
          <a:xfrm>
            <a:off x="293981" y="914881"/>
            <a:ext cx="3466521" cy="13525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71601" y="33469"/>
            <a:ext cx="7816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Администрация Губернатора и Правительства Ленинградской области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55576" y="433579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1919" y="822838"/>
            <a:ext cx="5040561" cy="1535355"/>
          </a:xfrm>
        </p:spPr>
        <p:txBody>
          <a:bodyPr anchor="ctr"/>
          <a:lstStyle/>
          <a:p>
            <a: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Лица, замещающие муниципальную должность депутата представительного органа сельского поселения и осуществляющие свои полномочия на непостоянной основе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, </a:t>
            </a:r>
            <a:r>
              <a:rPr lang="ru-RU" sz="1800" b="1" u="sng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в течение четырех месяцев со дня избрания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представляют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Губернатору Ленинградской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области: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69268" y="2283718"/>
            <a:ext cx="8623212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Сведения </a:t>
            </a:r>
            <a: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о доходах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, полученных от всех источников </a:t>
            </a:r>
            <a: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за календарный год, предшествующий году приобретения статуса депутата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, осуществляющего полномочия на непостоянной основе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;</a:t>
            </a:r>
          </a:p>
          <a:p>
            <a:pPr algn="l"/>
            <a:endParaRPr lang="ru-RU" sz="1050" b="1" dirty="0" smtClean="0">
              <a:effectLst/>
              <a:latin typeface="Arial Narrow" panose="020B060602020203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Сведения </a:t>
            </a:r>
            <a: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об имуществе, принадлежащем на праве собственности, и </a:t>
            </a:r>
            <a:r>
              <a:rPr lang="ru-RU" sz="1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об </a:t>
            </a:r>
            <a: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обязательствах имущественного характера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по состоянию на первое число месяца, предшествующего месяцу подачи данных сведений (на отчетную дату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).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18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4" y="33469"/>
            <a:ext cx="536408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84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992" y="1680777"/>
            <a:ext cx="9073008" cy="126453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Спасибо за внимание!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136442"/>
            <a:ext cx="7596336" cy="54006"/>
          </a:xfrm>
          <a:prstGeom prst="rect">
            <a:avLst/>
          </a:prstGeom>
          <a:solidFill>
            <a:srgbClr val="1E7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3190448"/>
            <a:ext cx="5292080" cy="675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4" y="33469"/>
            <a:ext cx="536408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87881" y="126125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Администрация Губернатора и Правительства Ленинградской области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55576" y="533783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23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547664" y="123478"/>
            <a:ext cx="6192688" cy="60221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Лицо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, замещающее муниципальную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должность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15410" y="2138219"/>
            <a:ext cx="4138677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Отличие депутатов, осуществляющих свои полномочия на постоянной основе, от тех, кто осуществляет полномочия на непостоянной</a:t>
            </a:r>
            <a:r>
              <a:rPr lang="ru-RU" sz="1600" b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основе, состоит в том, что за последними </a:t>
            </a:r>
            <a:r>
              <a:rPr lang="ru-RU" sz="1600" b="1" dirty="0">
                <a:solidFill>
                  <a:srgbClr val="00B050"/>
                </a:solidFill>
                <a:latin typeface="+mj-lt"/>
              </a:rPr>
              <a:t>сохраняется место работы и должность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1929758" y="823206"/>
            <a:ext cx="360040" cy="37624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884750" y="823206"/>
            <a:ext cx="360040" cy="37624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162401" y="1334581"/>
            <a:ext cx="4138677" cy="6856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Осуществление полномочий на </a:t>
            </a:r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постоянной основе</a:t>
            </a: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4815412" y="1334580"/>
            <a:ext cx="4138677" cy="68568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Осуществление полномочий на </a:t>
            </a:r>
            <a:r>
              <a:rPr lang="ru-RU" sz="18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непостоянной основе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2401" y="2138219"/>
            <a:ext cx="4138677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Депутаты, осуществляющие свои полномочия на постоянной основе, 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не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могут заниматься какой-либо оплачиваемой деятельностью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кроме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преподавательской, научной и прочей творческой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работы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2401" y="4083918"/>
            <a:ext cx="879168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Обязанности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, установленные законодательством</a:t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целях противодействия коррупции, 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одинаковы</a:t>
            </a:r>
          </a:p>
        </p:txBody>
      </p:sp>
      <p:pic>
        <p:nvPicPr>
          <p:cNvPr id="21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8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71600" y="123478"/>
            <a:ext cx="7704856" cy="60221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Обязанности, установленные в целях противодействия коррупции, для лиц, замещающих муниципальные должности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746957" y="1010047"/>
            <a:ext cx="8136905" cy="6976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Представлять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сведения о доходах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расходах, об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имуществе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обязательствах имущественного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характера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5522" y="1923678"/>
            <a:ext cx="814834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Сообщать </a:t>
            </a:r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о возникновении личной заинтересованности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при исполнении должностных обязанностей (осуществлении полномочий), которая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приводит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или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может привести к конфликту интересов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46958" y="771550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5522" y="3084562"/>
            <a:ext cx="814834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Принимать </a:t>
            </a:r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меры по предотвращению или </a:t>
            </a:r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урегулированию конфликта интересов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6958" y="3651870"/>
            <a:ext cx="814834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Передать </a:t>
            </a:r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в целях предотвращения конфликта интересов принадлежащие ценные бумаги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акции (доли участия, паи в уставных (складочных) капиталах организаций) </a:t>
            </a:r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в доверительное управление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соответствии с гражданским законодательством Российской Федерации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99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71600" y="123478"/>
            <a:ext cx="7704856" cy="60221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Обязанности, установленные в целях противодействия коррупции, для лиц, замещающих муниципальные должности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/>
              <a:latin typeface="+mj-lt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1907704" y="1010047"/>
            <a:ext cx="5625243" cy="6976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Представлять 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сведения о доходах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расходах, об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имуществе и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обязательствах имущественного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характера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46958" y="771550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5522" y="1923678"/>
            <a:ext cx="8148340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Депутаты совета депутатов сельских поселений представляют сведения </a:t>
            </a:r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 доходах один </a:t>
            </a:r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раз в течение срока полномочий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а также в случае: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- избрания в совет депутатов муниципального района;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- избрания главой муниципального образования;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- совершения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сделок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 приобретению земельного участка, другого объекта недвижимости, транспортного средства, ценных бумаг (долей участия, паев в уставных (складочных) капиталах организаций), цифровых финансовых активов, цифровой валюты на общую сумму,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превышающих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общий доход данного лица и его супруги (супруга) за три последних года, предшествующих отчетному периоду.</a:t>
            </a:r>
          </a:p>
        </p:txBody>
      </p:sp>
      <p:pic>
        <p:nvPicPr>
          <p:cNvPr id="9" name="Picture 2" descr="Восклицательный знак PNG картинки скачать бесплатно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62" y="2364299"/>
            <a:ext cx="455479" cy="1205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31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62982" y="159417"/>
            <a:ext cx="7704856" cy="60221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Ограничения, налагаемые на лиц, замещающих муниципальные должности</a:t>
            </a: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735522" y="1563638"/>
            <a:ext cx="8148340" cy="6976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Лица, замещающие муниципальные должности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,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не вправе замещать: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46958" y="915566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5522" y="2400733"/>
            <a:ext cx="8148340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- государственные должности Российской Федерации,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- государственные должности субъектов Российской Федерации,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- иные муниципальные должности, 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- должности государственной или муниципальной службы, если иное не установлено федеральными законами.</a:t>
            </a:r>
          </a:p>
        </p:txBody>
      </p:sp>
    </p:spTree>
    <p:extLst>
      <p:ext uri="{BB962C8B-B14F-4D97-AF65-F5344CB8AC3E}">
        <p14:creationId xmlns:p14="http://schemas.microsoft.com/office/powerpoint/2010/main" val="107820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62982" y="159417"/>
            <a:ext cx="7704856" cy="60221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Ограничения, налагаемые на лиц, замещающих муниципальные должности</a:t>
            </a: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746958" y="1049735"/>
            <a:ext cx="8148340" cy="6976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Лица, замещающие муниципальные должности, и осуществляющие свои полномочия на постоянной основе не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вправе:</a:t>
            </a:r>
            <a:endParaRPr lang="ru-RU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35522" y="843558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46958" y="1951377"/>
            <a:ext cx="8148340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1) замещать другие должности в органах государственной власти и органах местного самоуправления;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2) заниматься предпринимательской деятельностью лично или через доверенных лиц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;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3) заниматься другой оплачиваемой деятельностью, кроме преподавательской, научной и иной творческой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деятельности;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4) быть поверенными или иными представителями по делам третьих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лиц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органах государственной власти и органах местного самоуправления, если иное не предусмотрено федеральными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законами;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14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62982" y="159417"/>
            <a:ext cx="7704856" cy="60221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Ограничения, налагаемые на лиц, замещающих муниципальные должности</a:t>
            </a: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746958" y="1049735"/>
            <a:ext cx="8148340" cy="6976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Лица, замещающие муниципальные должности, и осуществляющие свои полномочия на постоянной основе не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вправе:</a:t>
            </a:r>
            <a:endParaRPr lang="ru-RU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35522" y="843558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46958" y="1812877"/>
            <a:ext cx="8148340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5) использовать в неслужебных целях информацию, средства материально-технического, финансового и информационного обеспечения, предназначенные только для служебной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деятельности;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6) получать гонорары за публикации и выступления в качестве лица, замещающего государственную должность Российской Федерации, государственную должность субъекта Российской Федерации, должность главы муниципального образования, муниципальную должность, замещаемую на постоянной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основе;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7) получать в связи с выполнением служебных (должностных) обязанностей не предусмотренные законодательством Российской Федерации вознаграждения (ссуды, денежное и иное вознаграждение, услуги, оплату развлечений, отдыха, транспортных расходов) и подарки от физических и юридических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лиц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0228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71932"/>
            <a:ext cx="540567" cy="66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62982" y="159417"/>
            <a:ext cx="7704856" cy="60221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Ограничения, налагаемые на лиц, замещающих муниципальные должности</a:t>
            </a: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395536" y="976772"/>
            <a:ext cx="8499762" cy="6976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Лица, замещающие муниципальные должности, и осуществляющие свои полномочия на постоянной основе не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вправе:</a:t>
            </a:r>
            <a:endParaRPr lang="ru-RU" sz="20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35522" y="843558"/>
            <a:ext cx="813690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5536" y="1812878"/>
            <a:ext cx="8499762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8) принимать вопреки установленному порядку почетные и специальные звания, награды и иные знаки отличия (за исключением научных и спортивных) иностранных государств, международных организаций, политических партий, иных общественных объединений и других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организаций;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9) выезжать в служебные командировки за пределы Российской Федерации за счет средств физических и юридических лиц, за исключением служебных командировок, осуществляемых в соответствии с законодательством Российской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Федерации;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10) входить в состав органов управления, попечительских или наблюдательных советов, иных органов иностранных некоммерческих неправительственных организаций и действующих на территории Российской Федерации их структурных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подразделений;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13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2637</TotalTime>
  <Words>2072</Words>
  <Application>Microsoft Office PowerPoint</Application>
  <PresentationFormat>Экран (16:9)</PresentationFormat>
  <Paragraphs>142</Paragraphs>
  <Slides>26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Исполнительная</vt:lpstr>
      <vt:lpstr>«Соблюдение ограничений, запретов, исполнение обязанностей, установленных законодательством в целях противодействия коррупции, муниципальными служащими, а также лицами, замещающими муниципальные должности»</vt:lpstr>
      <vt:lpstr>Лицо, замещающее муниципальную должность*</vt:lpstr>
      <vt:lpstr>Лицо, замещающее муниципальную должность</vt:lpstr>
      <vt:lpstr>Обязанности, установленные в целях противодействия коррупции, для лиц, замещающих муниципальные должности</vt:lpstr>
      <vt:lpstr>Обязанности, установленные в целях противодействия коррупции, для лиц, замещающих муниципальные должности</vt:lpstr>
      <vt:lpstr>Ограничения, налагаемые на лиц, замещающих муниципальные должности</vt:lpstr>
      <vt:lpstr>Ограничения, налагаемые на лиц, замещающих муниципальные должности</vt:lpstr>
      <vt:lpstr>Ограничения, налагаемые на лиц, замещающих муниципальные должности</vt:lpstr>
      <vt:lpstr>Ограничения, налагаемые на лиц, замещающих муниципальные должности</vt:lpstr>
      <vt:lpstr>Ограничения, налагаемые на лиц, замещающих муниципальные должности</vt:lpstr>
      <vt:lpstr>Презентация PowerPoint</vt:lpstr>
      <vt:lpstr>Презентация PowerPoint</vt:lpstr>
      <vt:lpstr>Презентация PowerPoint</vt:lpstr>
      <vt:lpstr>Запреты, установленные для лиц, замещающих муниципальные должности</vt:lpstr>
      <vt:lpstr>Лица, замещающие должности муниципальной службы</vt:lpstr>
      <vt:lpstr>Обязанности, ограничения и запреты, установленные для муниципальных служащих в целях противодействия коррупции</vt:lpstr>
      <vt:lpstr>Обязанности, ограничения и запреты, установленные для муниципальных служащих в целях противодействия коррупции</vt:lpstr>
      <vt:lpstr>Обязанности, ограничения и запреты, установленные для муниципальных служащих в целях противодействия коррупции</vt:lpstr>
      <vt:lpstr>Обязанности, ограничения и запреты, установленные для муниципальных служащих в целях противодействия коррупции</vt:lpstr>
      <vt:lpstr>Обязанности, ограничения и запреты, установленные для муниципальных служащих в целях противодействия коррупции</vt:lpstr>
      <vt:lpstr>Обязанности, ограничения и запреты, установленные для муниципальных служащих в целях противодействия коррупции</vt:lpstr>
      <vt:lpstr>Обязанности, ограничения и запреты, установленные для муниципальных служащих в целях противодействия коррупции</vt:lpstr>
      <vt:lpstr>Обязанности, ограничения и запреты, установленные для муниципальных служащих в целях противодействия коррупции</vt:lpstr>
      <vt:lpstr>Лица, претендующие на замещение муниципальной должности, а также должности главы местной администрации по контракту, при назначении (избрании) на должность обязаны представить Губернатору Ленинградской области: </vt:lpstr>
      <vt:lpstr>Лица, замещающие муниципальную должность депутата представительного органа сельского поселения и осуществляющие свои полномочия на непостоянной основе, в течение четырех месяцев со дня избрания представляют Губернатору Ленинградской области: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надлежащего исполнения государственными гражданскими служащими Ленинградской области  обязанности по представлению  сведений о доходах, расходах,  об имуществе и обязательствах имущественного характера</dc:title>
  <dc:creator>Алина Витальевна Лаврушина</dc:creator>
  <cp:lastModifiedBy>Анна</cp:lastModifiedBy>
  <cp:revision>478</cp:revision>
  <dcterms:created xsi:type="dcterms:W3CDTF">2016-03-28T08:37:28Z</dcterms:created>
  <dcterms:modified xsi:type="dcterms:W3CDTF">2022-08-09T11:01:37Z</dcterms:modified>
</cp:coreProperties>
</file>