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2" r:id="rId1"/>
  </p:sldMasterIdLst>
  <p:notesMasterIdLst>
    <p:notesMasterId r:id="rId26"/>
  </p:notesMasterIdLst>
  <p:sldIdLst>
    <p:sldId id="261" r:id="rId2"/>
    <p:sldId id="295" r:id="rId3"/>
    <p:sldId id="264" r:id="rId4"/>
    <p:sldId id="265" r:id="rId5"/>
    <p:sldId id="266" r:id="rId6"/>
    <p:sldId id="271" r:id="rId7"/>
    <p:sldId id="268" r:id="rId8"/>
    <p:sldId id="269" r:id="rId9"/>
    <p:sldId id="273" r:id="rId10"/>
    <p:sldId id="270" r:id="rId11"/>
    <p:sldId id="283" r:id="rId12"/>
    <p:sldId id="293" r:id="rId13"/>
    <p:sldId id="275" r:id="rId14"/>
    <p:sldId id="294" r:id="rId15"/>
    <p:sldId id="278" r:id="rId16"/>
    <p:sldId id="292" r:id="rId17"/>
    <p:sldId id="285" r:id="rId18"/>
    <p:sldId id="286" r:id="rId19"/>
    <p:sldId id="287" r:id="rId20"/>
    <p:sldId id="288" r:id="rId21"/>
    <p:sldId id="289" r:id="rId22"/>
    <p:sldId id="290" r:id="rId23"/>
    <p:sldId id="291" r:id="rId24"/>
    <p:sldId id="260" r:id="rId25"/>
  </p:sldIdLst>
  <p:sldSz cx="9144000" cy="6858000" type="screen4x3"/>
  <p:notesSz cx="6858000" cy="9144000"/>
  <p:embeddedFontLst>
    <p:embeddedFont>
      <p:font typeface="Batang" panose="02030600000101010101" pitchFamily="18" charset="-127"/>
      <p:regular r:id="rId27"/>
    </p:embeddedFont>
    <p:embeddedFont>
      <p:font typeface="Calibri" panose="020F0502020204030204" pitchFamily="34" charset="0"/>
      <p:regular r:id="rId28"/>
      <p:bold r:id="rId29"/>
      <p:italic r:id="rId30"/>
      <p:boldItalic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2148" autoAdjust="0"/>
  </p:normalViewPr>
  <p:slideViewPr>
    <p:cSldViewPr>
      <p:cViewPr varScale="1">
        <p:scale>
          <a:sx n="63" d="100"/>
          <a:sy n="63" d="100"/>
        </p:scale>
        <p:origin x="17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1"/>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Исполнение доходной части бюджета 2021 г.</a:t>
            </a:r>
          </a:p>
        </c:rich>
      </c:tx>
      <c:overlay val="0"/>
      <c:spPr>
        <a:noFill/>
        <a:ln w="25400">
          <a:noFill/>
        </a:ln>
      </c:spPr>
    </c:title>
    <c:autoTitleDeleted val="0"/>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09-4E13-8F36-AEBD680B3E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09-4E13-8F36-AEBD680B3E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09-4E13-8F36-AEBD680B3E9C}"/>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'доходы 2021'!$A$4:$A$6</c:f>
              <c:strCache>
                <c:ptCount val="3"/>
                <c:pt idx="0">
                  <c:v>Налоговые доходы, тыс. руб.</c:v>
                </c:pt>
                <c:pt idx="1">
                  <c:v>Неналоговые доходы, тыс. руб.</c:v>
                </c:pt>
                <c:pt idx="2">
                  <c:v>Субсидии, прочие, безвозмездные поступления, тыс. руб.</c:v>
                </c:pt>
              </c:strCache>
            </c:strRef>
          </c:cat>
          <c:val>
            <c:numRef>
              <c:f>'доходы 2021'!$B$4:$B$6</c:f>
              <c:numCache>
                <c:formatCode>#,##0.00</c:formatCode>
                <c:ptCount val="3"/>
                <c:pt idx="0">
                  <c:v>90245.8</c:v>
                </c:pt>
                <c:pt idx="1">
                  <c:v>45160</c:v>
                </c:pt>
                <c:pt idx="2">
                  <c:v>88851.8</c:v>
                </c:pt>
              </c:numCache>
            </c:numRef>
          </c:val>
          <c:extLst>
            <c:ext xmlns:c16="http://schemas.microsoft.com/office/drawing/2014/chart" uri="{C3380CC4-5D6E-409C-BE32-E72D297353CC}">
              <c16:uniqueId val="{00000006-7B09-4E13-8F36-AEBD680B3E9C}"/>
            </c:ext>
          </c:extLst>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0.24970678665166857"/>
          <c:y val="0.74911354673630615"/>
          <c:w val="0.66726677915260602"/>
          <c:h val="0.25088645326369385"/>
        </c:manualLayout>
      </c:layout>
      <c:overlay val="0"/>
      <c:spPr>
        <a:noFill/>
        <a:ln w="25400">
          <a:noFill/>
        </a:ln>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Исполнение доходной части бюджета 2020 г.</a:t>
            </a:r>
          </a:p>
        </c:rich>
      </c:tx>
      <c:overlay val="0"/>
      <c:spPr>
        <a:noFill/>
        <a:ln w="25400">
          <a:noFill/>
        </a:ln>
      </c:spPr>
    </c:title>
    <c:autoTitleDeleted val="0"/>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DF-4077-A5CF-F18DD5BBA0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DF-4077-A5CF-F18DD5BBA0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BDF-4077-A5CF-F18DD5BBA0FA}"/>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'доходы 2020'!$A$4:$A$6</c:f>
              <c:strCache>
                <c:ptCount val="3"/>
                <c:pt idx="0">
                  <c:v>Налоговые доходы, тыс. руб.</c:v>
                </c:pt>
                <c:pt idx="1">
                  <c:v>Неналоговые доходы, тыс. руб.</c:v>
                </c:pt>
                <c:pt idx="2">
                  <c:v>Субсидии, прочие, безвозмездные поступления, тыс. руб.</c:v>
                </c:pt>
              </c:strCache>
            </c:strRef>
          </c:cat>
          <c:val>
            <c:numRef>
              <c:f>'доходы 2020'!$B$4:$B$6</c:f>
              <c:numCache>
                <c:formatCode>#,##0.00</c:formatCode>
                <c:ptCount val="3"/>
                <c:pt idx="0">
                  <c:v>61258.1</c:v>
                </c:pt>
                <c:pt idx="1">
                  <c:v>16080.2</c:v>
                </c:pt>
                <c:pt idx="2">
                  <c:v>28161.4</c:v>
                </c:pt>
              </c:numCache>
            </c:numRef>
          </c:val>
          <c:extLst>
            <c:ext xmlns:c16="http://schemas.microsoft.com/office/drawing/2014/chart" uri="{C3380CC4-5D6E-409C-BE32-E72D297353CC}">
              <c16:uniqueId val="{00000006-FBDF-4077-A5CF-F18DD5BBA0FA}"/>
            </c:ext>
          </c:extLst>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0.24970678665166857"/>
          <c:y val="0.74911354673630615"/>
          <c:w val="0.66726677915260602"/>
          <c:h val="0.25088645326369385"/>
        </c:manualLayout>
      </c:layout>
      <c:overlay val="0"/>
      <c:spPr>
        <a:noFill/>
        <a:ln w="25400">
          <a:noFill/>
        </a:ln>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6555104988334703E-4"/>
          <c:y val="0.14793656647969364"/>
          <c:w val="0.54071191163944765"/>
          <c:h val="0.79324842459364975"/>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57338953079287491"/>
          <c:y val="0.13883793273615591"/>
          <c:w val="0.42661046920712564"/>
          <c:h val="0.67582994654340967"/>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ru-RU"/>
              <a:t>Налоговые и неналоговые доходы 2021 год</a:t>
            </a:r>
          </a:p>
        </c:rich>
      </c:tx>
      <c:layout>
        <c:manualLayout>
          <c:xMode val="edge"/>
          <c:yMode val="edge"/>
          <c:x val="5.429011780504181E-2"/>
          <c:y val="3.9682675688053066E-2"/>
        </c:manualLayout>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20897696098773602"/>
          <c:y val="0.13231625189189594"/>
          <c:w val="0.59431008905292737"/>
          <c:h val="0.50698016514368549"/>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FA-4EA2-A32F-79060B055DC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FA-4EA2-A32F-79060B055DC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DFA-4EA2-A32F-79060B055DC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DFA-4EA2-A32F-79060B055DC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DFA-4EA2-A32F-79060B055DC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DFA-4EA2-A32F-79060B055DC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DFA-4EA2-A32F-79060B055DC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0DFA-4EA2-A32F-79060B055DC9}"/>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0DFA-4EA2-A32F-79060B055DC9}"/>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0DFA-4EA2-A32F-79060B055DC9}"/>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0DFA-4EA2-A32F-79060B055DC9}"/>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0DFA-4EA2-A32F-79060B055DC9}"/>
              </c:ext>
            </c:extLst>
          </c:dPt>
          <c:dPt>
            <c:idx val="12"/>
            <c:bubble3D val="0"/>
            <c:extLst>
              <c:ext xmlns:c16="http://schemas.microsoft.com/office/drawing/2014/chart" uri="{C3380CC4-5D6E-409C-BE32-E72D297353CC}">
                <c16:uniqueId val="{00000018-0DFA-4EA2-A32F-79060B055DC9}"/>
              </c:ext>
            </c:extLst>
          </c:dPt>
          <c:dPt>
            <c:idx val="13"/>
            <c:bubble3D val="0"/>
            <c:extLst>
              <c:ext xmlns:c16="http://schemas.microsoft.com/office/drawing/2014/chart" uri="{C3380CC4-5D6E-409C-BE32-E72D297353CC}">
                <c16:uniqueId val="{00000019-0DFA-4EA2-A32F-79060B055DC9}"/>
              </c:ext>
            </c:extLst>
          </c:dPt>
          <c:dLbls>
            <c:dLbl>
              <c:idx val="0"/>
              <c:layout>
                <c:manualLayout>
                  <c:x val="-0.11201179363282963"/>
                  <c:y val="3.7271803420115698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FA-4EA2-A32F-79060B055DC9}"/>
                </c:ext>
              </c:extLst>
            </c:dLbl>
            <c:dLbl>
              <c:idx val="2"/>
              <c:layout>
                <c:manualLayout>
                  <c:x val="6.9868666928175338E-2"/>
                  <c:y val="3.2443228252108769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FA-4EA2-A32F-79060B055DC9}"/>
                </c:ext>
              </c:extLst>
            </c:dLbl>
            <c:dLbl>
              <c:idx val="4"/>
              <c:layout>
                <c:manualLayout>
                  <c:x val="-0.1087037127308961"/>
                  <c:y val="-0.15404359793736416"/>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FA-4EA2-A32F-79060B055DC9}"/>
                </c:ext>
              </c:extLst>
            </c:dLbl>
            <c:dLbl>
              <c:idx val="5"/>
              <c:layout>
                <c:manualLayout>
                  <c:x val="5.6299456527929559E-3"/>
                  <c:y val="4.7519800372805177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FA-4EA2-A32F-79060B055DC9}"/>
                </c:ext>
              </c:extLst>
            </c:dLbl>
            <c:dLbl>
              <c:idx val="7"/>
              <c:layout>
                <c:manualLayout>
                  <c:x val="-6.6196651672228282E-2"/>
                  <c:y val="6.5802498921617401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FA-4EA2-A32F-79060B055DC9}"/>
                </c:ext>
              </c:extLst>
            </c:dLbl>
            <c:dLbl>
              <c:idx val="8"/>
              <c:layout>
                <c:manualLayout>
                  <c:x val="2.7031555382545092E-3"/>
                  <c:y val="5.294380021577727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DFA-4EA2-A32F-79060B055DC9}"/>
                </c:ext>
              </c:extLst>
            </c:dLbl>
            <c:dLbl>
              <c:idx val="9"/>
              <c:layout>
                <c:manualLayout>
                  <c:x val="0.11558938506088171"/>
                  <c:y val="-0.10448997059035557"/>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FA-4EA2-A32F-79060B055DC9}"/>
                </c:ext>
              </c:extLst>
            </c:dLbl>
            <c:dLbl>
              <c:idx val="10"/>
              <c:layout>
                <c:manualLayout>
                  <c:x val="7.1924501567492694E-3"/>
                  <c:y val="-1.932650476764336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FA-4EA2-A32F-79060B055DC9}"/>
                </c:ext>
              </c:extLst>
            </c:dLbl>
            <c:dLbl>
              <c:idx val="11"/>
              <c:layout>
                <c:manualLayout>
                  <c:x val="1.5495967150204376E-2"/>
                  <c:y val="-3.6233024946211168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FA-4EA2-A32F-79060B055DC9}"/>
                </c:ext>
              </c:extLst>
            </c:dLbl>
            <c:dLbl>
              <c:idx val="12"/>
              <c:layout>
                <c:manualLayout>
                  <c:x val="8.004848017850974E-2"/>
                  <c:y val="5.9800554178638533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DFA-4EA2-A32F-79060B055DC9}"/>
                </c:ext>
              </c:extLst>
            </c:dLbl>
            <c:dLbl>
              <c:idx val="13"/>
              <c:layout>
                <c:manualLayout>
                  <c:x val="0.11190943886238582"/>
                  <c:y val="5.3857589413268271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DFA-4EA2-A32F-79060B055DC9}"/>
                </c:ext>
              </c:extLst>
            </c:dLbl>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'Доходы факт 2021'!$A$5:$A$15</c:f>
              <c:strCache>
                <c:ptCount val="11"/>
                <c:pt idx="0">
                  <c:v>Налоги на прибыль</c:v>
                </c:pt>
                <c:pt idx="1">
                  <c:v>Акцизы</c:v>
                </c:pt>
                <c:pt idx="2">
                  <c:v>Единый с/х налог</c:v>
                </c:pt>
                <c:pt idx="3">
                  <c:v>Налог на имущество физических лиц</c:v>
                </c:pt>
                <c:pt idx="4">
                  <c:v>Земельный налог</c:v>
                </c:pt>
                <c:pt idx="5">
                  <c:v>Доходы, получаемые в виде арендной платы за земельные участки</c:v>
                </c:pt>
                <c:pt idx="6">
                  <c:v>Доходы от оказания платных услуг (работ) и компенсации затрат государства</c:v>
                </c:pt>
                <c:pt idx="7">
                  <c:v>Доходы от продажи активов</c:v>
                </c:pt>
                <c:pt idx="8">
                  <c:v>Штрафы, санкции, возмещение ущерба</c:v>
                </c:pt>
                <c:pt idx="9">
                  <c:v>Прочие неналоговые доходы</c:v>
                </c:pt>
                <c:pt idx="10">
                  <c:v>Безвозмездные поступления</c:v>
                </c:pt>
              </c:strCache>
            </c:strRef>
          </c:cat>
          <c:val>
            <c:numRef>
              <c:f>'Доходы факт 2021'!$B$5:$B$15</c:f>
              <c:numCache>
                <c:formatCode>#\ ##0.0</c:formatCode>
                <c:ptCount val="11"/>
                <c:pt idx="0">
                  <c:v>32295.8</c:v>
                </c:pt>
                <c:pt idx="1">
                  <c:v>3432</c:v>
                </c:pt>
                <c:pt idx="2">
                  <c:v>-138.1</c:v>
                </c:pt>
                <c:pt idx="3">
                  <c:v>915.9</c:v>
                </c:pt>
                <c:pt idx="4">
                  <c:v>53740.2</c:v>
                </c:pt>
                <c:pt idx="5">
                  <c:v>8333</c:v>
                </c:pt>
                <c:pt idx="6">
                  <c:v>1024.4000000000001</c:v>
                </c:pt>
                <c:pt idx="7">
                  <c:v>33475.300000000003</c:v>
                </c:pt>
                <c:pt idx="8">
                  <c:v>131.30000000000001</c:v>
                </c:pt>
                <c:pt idx="9">
                  <c:v>2196</c:v>
                </c:pt>
                <c:pt idx="10">
                  <c:v>88851.8</c:v>
                </c:pt>
              </c:numCache>
            </c:numRef>
          </c:val>
          <c:extLst>
            <c:ext xmlns:c16="http://schemas.microsoft.com/office/drawing/2014/chart" uri="{C3380CC4-5D6E-409C-BE32-E72D297353CC}">
              <c16:uniqueId val="{0000001A-0DFA-4EA2-A32F-79060B055DC9}"/>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12332585607031679"/>
          <c:y val="0.67641843081059516"/>
          <c:w val="0.84145348837209299"/>
          <c:h val="0.30661958999965533"/>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0.20897696098773602"/>
          <c:y val="0.13231625189189594"/>
          <c:w val="0.59431008905292737"/>
          <c:h val="0.50698016514368549"/>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E8-4C7B-8754-F4CD01A362D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9E8-4C7B-8754-F4CD01A362D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9E8-4C7B-8754-F4CD01A362D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9E8-4C7B-8754-F4CD01A362D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9E8-4C7B-8754-F4CD01A362D2}"/>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9E8-4C7B-8754-F4CD01A362D2}"/>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9E8-4C7B-8754-F4CD01A362D2}"/>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9E8-4C7B-8754-F4CD01A362D2}"/>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9E8-4C7B-8754-F4CD01A362D2}"/>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59E8-4C7B-8754-F4CD01A362D2}"/>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59E8-4C7B-8754-F4CD01A362D2}"/>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59E8-4C7B-8754-F4CD01A362D2}"/>
              </c:ext>
            </c:extLst>
          </c:dPt>
          <c:dPt>
            <c:idx val="12"/>
            <c:bubble3D val="0"/>
            <c:extLst>
              <c:ext xmlns:c16="http://schemas.microsoft.com/office/drawing/2014/chart" uri="{C3380CC4-5D6E-409C-BE32-E72D297353CC}">
                <c16:uniqueId val="{00000018-59E8-4C7B-8754-F4CD01A362D2}"/>
              </c:ext>
            </c:extLst>
          </c:dPt>
          <c:dPt>
            <c:idx val="13"/>
            <c:bubble3D val="0"/>
            <c:extLst>
              <c:ext xmlns:c16="http://schemas.microsoft.com/office/drawing/2014/chart" uri="{C3380CC4-5D6E-409C-BE32-E72D297353CC}">
                <c16:uniqueId val="{00000019-59E8-4C7B-8754-F4CD01A362D2}"/>
              </c:ext>
            </c:extLst>
          </c:dPt>
          <c:dLbls>
            <c:dLbl>
              <c:idx val="0"/>
              <c:layout>
                <c:manualLayout>
                  <c:x val="-0.17815034440617722"/>
                  <c:y val="-0.15489178648475216"/>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E8-4C7B-8754-F4CD01A362D2}"/>
                </c:ext>
              </c:extLst>
            </c:dLbl>
            <c:dLbl>
              <c:idx val="1"/>
              <c:layout>
                <c:manualLayout>
                  <c:x val="0.14155291506071974"/>
                  <c:y val="1.84293370388364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E8-4C7B-8754-F4CD01A362D2}"/>
                </c:ext>
              </c:extLst>
            </c:dLbl>
            <c:dLbl>
              <c:idx val="2"/>
              <c:layout>
                <c:manualLayout>
                  <c:x val="6.9868666928175338E-2"/>
                  <c:y val="3.2443228252108769E-2"/>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E8-4C7B-8754-F4CD01A362D2}"/>
                </c:ext>
              </c:extLst>
            </c:dLbl>
            <c:dLbl>
              <c:idx val="4"/>
              <c:layout>
                <c:manualLayout>
                  <c:x val="-0.1087037127308961"/>
                  <c:y val="-0.15404359793736416"/>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E8-4C7B-8754-F4CD01A362D2}"/>
                </c:ext>
              </c:extLst>
            </c:dLbl>
            <c:dLbl>
              <c:idx val="5"/>
              <c:layout>
                <c:manualLayout>
                  <c:x val="5.6299456527929559E-3"/>
                  <c:y val="4.7519800372805177E-2"/>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E8-4C7B-8754-F4CD01A362D2}"/>
                </c:ext>
              </c:extLst>
            </c:dLbl>
            <c:dLbl>
              <c:idx val="7"/>
              <c:layout>
                <c:manualLayout>
                  <c:x val="-6.6196651672228282E-2"/>
                  <c:y val="6.5802498921617401E-3"/>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9E8-4C7B-8754-F4CD01A362D2}"/>
                </c:ext>
              </c:extLst>
            </c:dLbl>
            <c:dLbl>
              <c:idx val="8"/>
              <c:layout>
                <c:manualLayout>
                  <c:x val="2.7031555382545092E-3"/>
                  <c:y val="5.294380021577727E-3"/>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9E8-4C7B-8754-F4CD01A362D2}"/>
                </c:ext>
              </c:extLst>
            </c:dLbl>
            <c:dLbl>
              <c:idx val="9"/>
              <c:layout>
                <c:manualLayout>
                  <c:x val="0.11558938506088171"/>
                  <c:y val="-0.10448997059035557"/>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9E8-4C7B-8754-F4CD01A362D2}"/>
                </c:ext>
              </c:extLst>
            </c:dLbl>
            <c:dLbl>
              <c:idx val="10"/>
              <c:layout>
                <c:manualLayout>
                  <c:x val="7.1924501567492694E-3"/>
                  <c:y val="-1.932650476764336E-2"/>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E8-4C7B-8754-F4CD01A362D2}"/>
                </c:ext>
              </c:extLst>
            </c:dLbl>
            <c:dLbl>
              <c:idx val="11"/>
              <c:layout>
                <c:manualLayout>
                  <c:x val="1.5495967150204376E-2"/>
                  <c:y val="-3.6233024946211168E-2"/>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9E8-4C7B-8754-F4CD01A362D2}"/>
                </c:ext>
              </c:extLst>
            </c:dLbl>
            <c:dLbl>
              <c:idx val="12"/>
              <c:layout>
                <c:manualLayout>
                  <c:x val="8.004848017850974E-2"/>
                  <c:y val="5.9800554178638533E-2"/>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9E8-4C7B-8754-F4CD01A362D2}"/>
                </c:ext>
              </c:extLst>
            </c:dLbl>
            <c:dLbl>
              <c:idx val="13"/>
              <c:layout>
                <c:manualLayout>
                  <c:x val="0.11190943886238582"/>
                  <c:y val="5.3857589413268271E-2"/>
                </c:manualLayout>
              </c:layout>
              <c:spPr>
                <a:noFill/>
                <a:ln w="25400">
                  <a:noFill/>
                </a:ln>
              </c:spPr>
              <c:txPr>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9E8-4C7B-8754-F4CD01A362D2}"/>
                </c:ext>
              </c:extLst>
            </c:dLbl>
            <c:spPr>
              <a:noFill/>
              <a:ln w="25400">
                <a:noFill/>
              </a:ln>
            </c:spPr>
            <c:txPr>
              <a:bodyPr wrap="square" lIns="38100" tIns="19050" rIns="38100" bIns="19050" anchor="ctr">
                <a:spAutoFit/>
              </a:bodyPr>
              <a:lstStyle/>
              <a:p>
                <a:pPr>
                  <a:defRPr sz="1600" b="0" i="0" u="none" strike="noStrike" baseline="0">
                    <a:solidFill>
                      <a:schemeClr val="bg1"/>
                    </a:solidFill>
                    <a:latin typeface="Calibri"/>
                    <a:ea typeface="Calibri"/>
                    <a:cs typeface="Calibri"/>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'доля прогр.расх'!$A$5:$A$6</c:f>
              <c:strCache>
                <c:ptCount val="2"/>
                <c:pt idx="0">
                  <c:v>Программные расходы</c:v>
                </c:pt>
                <c:pt idx="1">
                  <c:v>Непрограммные расходы</c:v>
                </c:pt>
              </c:strCache>
            </c:strRef>
          </c:cat>
          <c:val>
            <c:numRef>
              <c:f>'доля прогр.расх'!$B$5:$B$6</c:f>
              <c:numCache>
                <c:formatCode>#\ ##0.0</c:formatCode>
                <c:ptCount val="2"/>
                <c:pt idx="0">
                  <c:v>166751.20000000001</c:v>
                </c:pt>
                <c:pt idx="1">
                  <c:v>103881.2</c:v>
                </c:pt>
              </c:numCache>
            </c:numRef>
          </c:val>
          <c:extLst>
            <c:ext xmlns:c16="http://schemas.microsoft.com/office/drawing/2014/chart" uri="{C3380CC4-5D6E-409C-BE32-E72D297353CC}">
              <c16:uniqueId val="{0000001A-59E8-4C7B-8754-F4CD01A362D2}"/>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12332585607031679"/>
          <c:y val="0.67641843081059516"/>
          <c:w val="0.84145348837209299"/>
          <c:h val="0.30661958999965533"/>
        </c:manualLayout>
      </c:layout>
      <c:overlay val="0"/>
      <c:spPr>
        <a:noFill/>
        <a:ln w="25400">
          <a:noFill/>
        </a:ln>
      </c:spPr>
      <c:txPr>
        <a:bodyPr/>
        <a:lstStyle/>
        <a:p>
          <a:pPr>
            <a:defRPr sz="2000" b="0" i="0" u="none" strike="noStrike" baseline="0">
              <a:solidFill>
                <a:srgbClr val="333333"/>
              </a:solidFill>
              <a:latin typeface="Calibri"/>
              <a:ea typeface="Calibri"/>
              <a:cs typeface="Calibri"/>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AEB58-57B6-44CB-A46A-62EA71D01476}" type="doc">
      <dgm:prSet loTypeId="urn:microsoft.com/office/officeart/2005/8/layout/process2" loCatId="process" qsTypeId="urn:microsoft.com/office/officeart/2005/8/quickstyle/simple1" qsCatId="simple" csTypeId="urn:microsoft.com/office/officeart/2005/8/colors/colorful2" csCatId="colorful" phldr="1"/>
      <dgm:spPr/>
    </dgm:pt>
    <dgm:pt modelId="{7B5A7473-620A-476F-8F9E-54FD9981FE48}">
      <dgm:prSet phldrT="[Текст]"/>
      <dgm:spPr/>
      <dgm:t>
        <a:bodyPr/>
        <a:lstStyle/>
        <a:p>
          <a:r>
            <a:rPr lang="ru-RU" dirty="0"/>
            <a:t>Расходы бюджета – выплачиваемые из бюджета денежные средства в соответствии с установленными  действующим законодательством расходными обязательствами</a:t>
          </a:r>
        </a:p>
      </dgm:t>
    </dgm:pt>
    <dgm:pt modelId="{C6F5D513-4DD9-47C6-8B7F-C66187373456}" type="parTrans" cxnId="{FD5DBB4B-B9EC-4E07-B6F7-998FEF433F12}">
      <dgm:prSet/>
      <dgm:spPr/>
      <dgm:t>
        <a:bodyPr/>
        <a:lstStyle/>
        <a:p>
          <a:endParaRPr lang="ru-RU"/>
        </a:p>
      </dgm:t>
    </dgm:pt>
    <dgm:pt modelId="{73A91851-B735-4C48-882F-5899F1C19905}" type="sibTrans" cxnId="{FD5DBB4B-B9EC-4E07-B6F7-998FEF433F12}">
      <dgm:prSet/>
      <dgm:spPr/>
      <dgm:t>
        <a:bodyPr/>
        <a:lstStyle/>
        <a:p>
          <a:endParaRPr lang="ru-RU"/>
        </a:p>
      </dgm:t>
    </dgm:pt>
    <dgm:pt modelId="{9554A095-90B8-4B34-B571-D9DC0485B74A}" type="pres">
      <dgm:prSet presAssocID="{2D2AEB58-57B6-44CB-A46A-62EA71D01476}" presName="linearFlow" presStyleCnt="0">
        <dgm:presLayoutVars>
          <dgm:resizeHandles val="exact"/>
        </dgm:presLayoutVars>
      </dgm:prSet>
      <dgm:spPr/>
    </dgm:pt>
    <dgm:pt modelId="{78AE505A-343D-4423-BADC-CCE48212C198}" type="pres">
      <dgm:prSet presAssocID="{7B5A7473-620A-476F-8F9E-54FD9981FE48}" presName="node" presStyleLbl="node1" presStyleIdx="0" presStyleCnt="1" custScaleX="275621">
        <dgm:presLayoutVars>
          <dgm:bulletEnabled val="1"/>
        </dgm:presLayoutVars>
      </dgm:prSet>
      <dgm:spPr/>
    </dgm:pt>
  </dgm:ptLst>
  <dgm:cxnLst>
    <dgm:cxn modelId="{2C0CA200-0095-4FF1-8F45-D7FDF1112866}" type="presOf" srcId="{2D2AEB58-57B6-44CB-A46A-62EA71D01476}" destId="{9554A095-90B8-4B34-B571-D9DC0485B74A}" srcOrd="0" destOrd="0" presId="urn:microsoft.com/office/officeart/2005/8/layout/process2"/>
    <dgm:cxn modelId="{FD5DBB4B-B9EC-4E07-B6F7-998FEF433F12}" srcId="{2D2AEB58-57B6-44CB-A46A-62EA71D01476}" destId="{7B5A7473-620A-476F-8F9E-54FD9981FE48}" srcOrd="0" destOrd="0" parTransId="{C6F5D513-4DD9-47C6-8B7F-C66187373456}" sibTransId="{73A91851-B735-4C48-882F-5899F1C19905}"/>
    <dgm:cxn modelId="{0902EB55-6A7B-4C5D-8CCF-FE1606572B13}" type="presOf" srcId="{7B5A7473-620A-476F-8F9E-54FD9981FE48}" destId="{78AE505A-343D-4423-BADC-CCE48212C198}" srcOrd="0" destOrd="0" presId="urn:microsoft.com/office/officeart/2005/8/layout/process2"/>
    <dgm:cxn modelId="{4BE8D44C-E076-4139-A1AD-D4B53C2786C2}" type="presParOf" srcId="{9554A095-90B8-4B34-B571-D9DC0485B74A}" destId="{78AE505A-343D-4423-BADC-CCE48212C198}"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D324A-63CB-41C8-B652-7EDB9F51E221}"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E3711338-04EB-45DF-8208-6500A1A23DE9}">
      <dgm:prSet phldrT="[Текст]"/>
      <dgm:spPr/>
      <dgm:t>
        <a:bodyPr/>
        <a:lstStyle/>
        <a:p>
          <a:r>
            <a:rPr lang="ru-RU" dirty="0"/>
            <a:t>Расходные обязательства</a:t>
          </a:r>
        </a:p>
      </dgm:t>
    </dgm:pt>
    <dgm:pt modelId="{06234DF0-1F65-4FBB-B659-6F0F412A7B54}" type="parTrans" cxnId="{FB0EC462-78EB-48A6-A6AD-A63E32A6ECB2}">
      <dgm:prSet/>
      <dgm:spPr/>
      <dgm:t>
        <a:bodyPr/>
        <a:lstStyle/>
        <a:p>
          <a:endParaRPr lang="ru-RU"/>
        </a:p>
      </dgm:t>
    </dgm:pt>
    <dgm:pt modelId="{A75BE160-9564-4953-939B-5685E1E7DFD5}" type="sibTrans" cxnId="{FB0EC462-78EB-48A6-A6AD-A63E32A6ECB2}">
      <dgm:prSet/>
      <dgm:spPr/>
      <dgm:t>
        <a:bodyPr/>
        <a:lstStyle/>
        <a:p>
          <a:endParaRPr lang="ru-RU"/>
        </a:p>
      </dgm:t>
    </dgm:pt>
    <dgm:pt modelId="{EA4CA143-9B88-4B93-9E0C-E59CE5D02E1D}">
      <dgm:prSet phldrT="[Текст]"/>
      <dgm:spPr/>
      <dgm:t>
        <a:bodyPr/>
        <a:lstStyle/>
        <a:p>
          <a:r>
            <a:rPr lang="ru-RU" dirty="0"/>
            <a:t>Публичные  -  установленные официальными  нормативно-правовыми документами</a:t>
          </a:r>
        </a:p>
      </dgm:t>
    </dgm:pt>
    <dgm:pt modelId="{47D7F343-9700-4CF3-B9E7-BC5DCBE057D0}" type="parTrans" cxnId="{05D9DD36-2FF2-4C36-98C7-92A404E3F27E}">
      <dgm:prSet/>
      <dgm:spPr/>
      <dgm:t>
        <a:bodyPr/>
        <a:lstStyle/>
        <a:p>
          <a:endParaRPr lang="ru-RU"/>
        </a:p>
      </dgm:t>
    </dgm:pt>
    <dgm:pt modelId="{D6B4EE8E-9E73-4CC2-8616-DC4035F00696}" type="sibTrans" cxnId="{05D9DD36-2FF2-4C36-98C7-92A404E3F27E}">
      <dgm:prSet/>
      <dgm:spPr/>
      <dgm:t>
        <a:bodyPr/>
        <a:lstStyle/>
        <a:p>
          <a:endParaRPr lang="ru-RU"/>
        </a:p>
      </dgm:t>
    </dgm:pt>
    <dgm:pt modelId="{48D660AA-09A6-4267-AF97-FF2ED8C3843E}">
      <dgm:prSet phldrT="[Текст]"/>
      <dgm:spPr/>
      <dgm:t>
        <a:bodyPr/>
        <a:lstStyle/>
        <a:p>
          <a:r>
            <a:rPr lang="ru-RU" dirty="0"/>
            <a:t>Гражданско-правовые - в части оплаты по трудовым договорам, муниципальным контрактам,  соглашениям  и т.д.</a:t>
          </a:r>
        </a:p>
      </dgm:t>
    </dgm:pt>
    <dgm:pt modelId="{A110615A-57AA-4591-8F04-0CC806C86FF6}" type="parTrans" cxnId="{3CCFDAD7-22F3-4D77-AE2C-F2F078DA9142}">
      <dgm:prSet/>
      <dgm:spPr/>
      <dgm:t>
        <a:bodyPr/>
        <a:lstStyle/>
        <a:p>
          <a:endParaRPr lang="ru-RU"/>
        </a:p>
      </dgm:t>
    </dgm:pt>
    <dgm:pt modelId="{08B58392-2D28-47DB-B394-4751D0A8EDC4}" type="sibTrans" cxnId="{3CCFDAD7-22F3-4D77-AE2C-F2F078DA9142}">
      <dgm:prSet/>
      <dgm:spPr/>
      <dgm:t>
        <a:bodyPr/>
        <a:lstStyle/>
        <a:p>
          <a:endParaRPr lang="ru-RU"/>
        </a:p>
      </dgm:t>
    </dgm:pt>
    <dgm:pt modelId="{B0177BB0-61FB-4414-A95E-195F48D18A55}" type="pres">
      <dgm:prSet presAssocID="{53DD324A-63CB-41C8-B652-7EDB9F51E221}" presName="hierChild1" presStyleCnt="0">
        <dgm:presLayoutVars>
          <dgm:chPref val="1"/>
          <dgm:dir/>
          <dgm:animOne val="branch"/>
          <dgm:animLvl val="lvl"/>
          <dgm:resizeHandles/>
        </dgm:presLayoutVars>
      </dgm:prSet>
      <dgm:spPr/>
    </dgm:pt>
    <dgm:pt modelId="{9559E228-A8BE-41D3-929B-D5E9818F0C1F}" type="pres">
      <dgm:prSet presAssocID="{E3711338-04EB-45DF-8208-6500A1A23DE9}" presName="hierRoot1" presStyleCnt="0"/>
      <dgm:spPr/>
    </dgm:pt>
    <dgm:pt modelId="{A8B755FF-A2FB-403A-9C74-73A1E5A30D22}" type="pres">
      <dgm:prSet presAssocID="{E3711338-04EB-45DF-8208-6500A1A23DE9}" presName="composite" presStyleCnt="0"/>
      <dgm:spPr/>
    </dgm:pt>
    <dgm:pt modelId="{804B9F44-53C5-4039-AEE2-E821DC6A4274}" type="pres">
      <dgm:prSet presAssocID="{E3711338-04EB-45DF-8208-6500A1A23DE9}" presName="background" presStyleLbl="node0" presStyleIdx="0" presStyleCnt="1"/>
      <dgm:spPr/>
    </dgm:pt>
    <dgm:pt modelId="{CB0D96F4-4D45-4182-9E11-E0CA015347AB}" type="pres">
      <dgm:prSet presAssocID="{E3711338-04EB-45DF-8208-6500A1A23DE9}" presName="text" presStyleLbl="fgAcc0" presStyleIdx="0" presStyleCnt="1" custScaleX="306571" custScaleY="84323">
        <dgm:presLayoutVars>
          <dgm:chPref val="3"/>
        </dgm:presLayoutVars>
      </dgm:prSet>
      <dgm:spPr/>
    </dgm:pt>
    <dgm:pt modelId="{75AD61F4-C52D-4625-B5D0-F4285DC474FF}" type="pres">
      <dgm:prSet presAssocID="{E3711338-04EB-45DF-8208-6500A1A23DE9}" presName="hierChild2" presStyleCnt="0"/>
      <dgm:spPr/>
    </dgm:pt>
    <dgm:pt modelId="{7D16BE0E-54A2-408D-BE9D-38AFC3564F90}" type="pres">
      <dgm:prSet presAssocID="{47D7F343-9700-4CF3-B9E7-BC5DCBE057D0}" presName="Name10" presStyleLbl="parChTrans1D2" presStyleIdx="0" presStyleCnt="2"/>
      <dgm:spPr/>
    </dgm:pt>
    <dgm:pt modelId="{5D56D913-5C54-4A5A-8CF0-6D4CA114A3C8}" type="pres">
      <dgm:prSet presAssocID="{EA4CA143-9B88-4B93-9E0C-E59CE5D02E1D}" presName="hierRoot2" presStyleCnt="0"/>
      <dgm:spPr/>
    </dgm:pt>
    <dgm:pt modelId="{3024CD42-5B40-4405-9AE0-17C4D85A7BF0}" type="pres">
      <dgm:prSet presAssocID="{EA4CA143-9B88-4B93-9E0C-E59CE5D02E1D}" presName="composite2" presStyleCnt="0"/>
      <dgm:spPr/>
    </dgm:pt>
    <dgm:pt modelId="{6E0069E8-A132-4CA1-A680-597EFDC124B3}" type="pres">
      <dgm:prSet presAssocID="{EA4CA143-9B88-4B93-9E0C-E59CE5D02E1D}" presName="background2" presStyleLbl="node2" presStyleIdx="0" presStyleCnt="2"/>
      <dgm:spPr/>
    </dgm:pt>
    <dgm:pt modelId="{D62C82B5-B92C-4684-AE8A-45F914381EC6}" type="pres">
      <dgm:prSet presAssocID="{EA4CA143-9B88-4B93-9E0C-E59CE5D02E1D}" presName="text2" presStyleLbl="fgAcc2" presStyleIdx="0" presStyleCnt="2" custScaleX="215244" custScaleY="179366">
        <dgm:presLayoutVars>
          <dgm:chPref val="3"/>
        </dgm:presLayoutVars>
      </dgm:prSet>
      <dgm:spPr/>
    </dgm:pt>
    <dgm:pt modelId="{A0144D6F-82B0-4CE9-921E-548F3D46901A}" type="pres">
      <dgm:prSet presAssocID="{EA4CA143-9B88-4B93-9E0C-E59CE5D02E1D}" presName="hierChild3" presStyleCnt="0"/>
      <dgm:spPr/>
    </dgm:pt>
    <dgm:pt modelId="{19DDAA21-A11B-4EE2-A49B-9F565E54DA96}" type="pres">
      <dgm:prSet presAssocID="{A110615A-57AA-4591-8F04-0CC806C86FF6}" presName="Name10" presStyleLbl="parChTrans1D2" presStyleIdx="1" presStyleCnt="2"/>
      <dgm:spPr/>
    </dgm:pt>
    <dgm:pt modelId="{5C1E0E6F-B681-4403-8136-A594AFD516CD}" type="pres">
      <dgm:prSet presAssocID="{48D660AA-09A6-4267-AF97-FF2ED8C3843E}" presName="hierRoot2" presStyleCnt="0"/>
      <dgm:spPr/>
    </dgm:pt>
    <dgm:pt modelId="{AF59201C-694F-465A-A430-3E370EE73A35}" type="pres">
      <dgm:prSet presAssocID="{48D660AA-09A6-4267-AF97-FF2ED8C3843E}" presName="composite2" presStyleCnt="0"/>
      <dgm:spPr/>
    </dgm:pt>
    <dgm:pt modelId="{4E81BBCB-3900-4BC3-9B61-6D8D46666ACC}" type="pres">
      <dgm:prSet presAssocID="{48D660AA-09A6-4267-AF97-FF2ED8C3843E}" presName="background2" presStyleLbl="node2" presStyleIdx="1" presStyleCnt="2"/>
      <dgm:spPr/>
    </dgm:pt>
    <dgm:pt modelId="{C91F82D9-BD6E-4240-AF30-12744B7EED07}" type="pres">
      <dgm:prSet presAssocID="{48D660AA-09A6-4267-AF97-FF2ED8C3843E}" presName="text2" presStyleLbl="fgAcc2" presStyleIdx="1" presStyleCnt="2" custScaleX="187385" custScaleY="178329">
        <dgm:presLayoutVars>
          <dgm:chPref val="3"/>
        </dgm:presLayoutVars>
      </dgm:prSet>
      <dgm:spPr/>
    </dgm:pt>
    <dgm:pt modelId="{61DB2D2D-470D-4821-AACC-737ECBD920CD}" type="pres">
      <dgm:prSet presAssocID="{48D660AA-09A6-4267-AF97-FF2ED8C3843E}" presName="hierChild3" presStyleCnt="0"/>
      <dgm:spPr/>
    </dgm:pt>
  </dgm:ptLst>
  <dgm:cxnLst>
    <dgm:cxn modelId="{352FE112-7932-4BB0-95CE-FC6E7DABA640}" type="presOf" srcId="{A110615A-57AA-4591-8F04-0CC806C86FF6}" destId="{19DDAA21-A11B-4EE2-A49B-9F565E54DA96}" srcOrd="0" destOrd="0" presId="urn:microsoft.com/office/officeart/2005/8/layout/hierarchy1"/>
    <dgm:cxn modelId="{05D9DD36-2FF2-4C36-98C7-92A404E3F27E}" srcId="{E3711338-04EB-45DF-8208-6500A1A23DE9}" destId="{EA4CA143-9B88-4B93-9E0C-E59CE5D02E1D}" srcOrd="0" destOrd="0" parTransId="{47D7F343-9700-4CF3-B9E7-BC5DCBE057D0}" sibTransId="{D6B4EE8E-9E73-4CC2-8616-DC4035F00696}"/>
    <dgm:cxn modelId="{6D6E0C3B-CCB9-4A07-B6B6-240F1E840E93}" type="presOf" srcId="{EA4CA143-9B88-4B93-9E0C-E59CE5D02E1D}" destId="{D62C82B5-B92C-4684-AE8A-45F914381EC6}" srcOrd="0" destOrd="0" presId="urn:microsoft.com/office/officeart/2005/8/layout/hierarchy1"/>
    <dgm:cxn modelId="{FB0EC462-78EB-48A6-A6AD-A63E32A6ECB2}" srcId="{53DD324A-63CB-41C8-B652-7EDB9F51E221}" destId="{E3711338-04EB-45DF-8208-6500A1A23DE9}" srcOrd="0" destOrd="0" parTransId="{06234DF0-1F65-4FBB-B659-6F0F412A7B54}" sibTransId="{A75BE160-9564-4953-939B-5685E1E7DFD5}"/>
    <dgm:cxn modelId="{0118E06F-DCA5-4736-A5ED-B04EFE35D061}" type="presOf" srcId="{48D660AA-09A6-4267-AF97-FF2ED8C3843E}" destId="{C91F82D9-BD6E-4240-AF30-12744B7EED07}" srcOrd="0" destOrd="0" presId="urn:microsoft.com/office/officeart/2005/8/layout/hierarchy1"/>
    <dgm:cxn modelId="{187BAF7A-DD10-4DDC-B728-59C0F016C031}" type="presOf" srcId="{E3711338-04EB-45DF-8208-6500A1A23DE9}" destId="{CB0D96F4-4D45-4182-9E11-E0CA015347AB}" srcOrd="0" destOrd="0" presId="urn:microsoft.com/office/officeart/2005/8/layout/hierarchy1"/>
    <dgm:cxn modelId="{E7D21287-F3C9-4F80-9506-9A5FCE81D9DC}" type="presOf" srcId="{53DD324A-63CB-41C8-B652-7EDB9F51E221}" destId="{B0177BB0-61FB-4414-A95E-195F48D18A55}" srcOrd="0" destOrd="0" presId="urn:microsoft.com/office/officeart/2005/8/layout/hierarchy1"/>
    <dgm:cxn modelId="{3CCFDAD7-22F3-4D77-AE2C-F2F078DA9142}" srcId="{E3711338-04EB-45DF-8208-6500A1A23DE9}" destId="{48D660AA-09A6-4267-AF97-FF2ED8C3843E}" srcOrd="1" destOrd="0" parTransId="{A110615A-57AA-4591-8F04-0CC806C86FF6}" sibTransId="{08B58392-2D28-47DB-B394-4751D0A8EDC4}"/>
    <dgm:cxn modelId="{6700AEE0-1CE0-4C67-94DC-109862C95009}" type="presOf" srcId="{47D7F343-9700-4CF3-B9E7-BC5DCBE057D0}" destId="{7D16BE0E-54A2-408D-BE9D-38AFC3564F90}" srcOrd="0" destOrd="0" presId="urn:microsoft.com/office/officeart/2005/8/layout/hierarchy1"/>
    <dgm:cxn modelId="{F6CB5622-23E6-4BE2-82D0-DD99BBCA68E1}" type="presParOf" srcId="{B0177BB0-61FB-4414-A95E-195F48D18A55}" destId="{9559E228-A8BE-41D3-929B-D5E9818F0C1F}" srcOrd="0" destOrd="0" presId="urn:microsoft.com/office/officeart/2005/8/layout/hierarchy1"/>
    <dgm:cxn modelId="{9E59BDF0-BE85-493F-8548-9471641D95E3}" type="presParOf" srcId="{9559E228-A8BE-41D3-929B-D5E9818F0C1F}" destId="{A8B755FF-A2FB-403A-9C74-73A1E5A30D22}" srcOrd="0" destOrd="0" presId="urn:microsoft.com/office/officeart/2005/8/layout/hierarchy1"/>
    <dgm:cxn modelId="{F54CE3B7-C0F0-4168-8EE5-6591BE26CF0D}" type="presParOf" srcId="{A8B755FF-A2FB-403A-9C74-73A1E5A30D22}" destId="{804B9F44-53C5-4039-AEE2-E821DC6A4274}" srcOrd="0" destOrd="0" presId="urn:microsoft.com/office/officeart/2005/8/layout/hierarchy1"/>
    <dgm:cxn modelId="{9D6345C9-C07E-4EF8-B33E-E652F1D009C9}" type="presParOf" srcId="{A8B755FF-A2FB-403A-9C74-73A1E5A30D22}" destId="{CB0D96F4-4D45-4182-9E11-E0CA015347AB}" srcOrd="1" destOrd="0" presId="urn:microsoft.com/office/officeart/2005/8/layout/hierarchy1"/>
    <dgm:cxn modelId="{2C1855AF-13E9-4AD0-A6A7-8D83E053D367}" type="presParOf" srcId="{9559E228-A8BE-41D3-929B-D5E9818F0C1F}" destId="{75AD61F4-C52D-4625-B5D0-F4285DC474FF}" srcOrd="1" destOrd="0" presId="urn:microsoft.com/office/officeart/2005/8/layout/hierarchy1"/>
    <dgm:cxn modelId="{89FC5C21-E517-49DB-9851-B5426D6B3D27}" type="presParOf" srcId="{75AD61F4-C52D-4625-B5D0-F4285DC474FF}" destId="{7D16BE0E-54A2-408D-BE9D-38AFC3564F90}" srcOrd="0" destOrd="0" presId="urn:microsoft.com/office/officeart/2005/8/layout/hierarchy1"/>
    <dgm:cxn modelId="{7E576BF2-5EFB-41E6-A089-6FA29DF1B340}" type="presParOf" srcId="{75AD61F4-C52D-4625-B5D0-F4285DC474FF}" destId="{5D56D913-5C54-4A5A-8CF0-6D4CA114A3C8}" srcOrd="1" destOrd="0" presId="urn:microsoft.com/office/officeart/2005/8/layout/hierarchy1"/>
    <dgm:cxn modelId="{875A46E3-BE43-4770-AA6E-51DF02B5E9B6}" type="presParOf" srcId="{5D56D913-5C54-4A5A-8CF0-6D4CA114A3C8}" destId="{3024CD42-5B40-4405-9AE0-17C4D85A7BF0}" srcOrd="0" destOrd="0" presId="urn:microsoft.com/office/officeart/2005/8/layout/hierarchy1"/>
    <dgm:cxn modelId="{B125855D-2E42-49D1-8FBC-168866AE7DB0}" type="presParOf" srcId="{3024CD42-5B40-4405-9AE0-17C4D85A7BF0}" destId="{6E0069E8-A132-4CA1-A680-597EFDC124B3}" srcOrd="0" destOrd="0" presId="urn:microsoft.com/office/officeart/2005/8/layout/hierarchy1"/>
    <dgm:cxn modelId="{E794DEF0-05A1-42B1-A64E-AE87FFB49DB6}" type="presParOf" srcId="{3024CD42-5B40-4405-9AE0-17C4D85A7BF0}" destId="{D62C82B5-B92C-4684-AE8A-45F914381EC6}" srcOrd="1" destOrd="0" presId="urn:microsoft.com/office/officeart/2005/8/layout/hierarchy1"/>
    <dgm:cxn modelId="{B9D4281C-5961-4C61-84C7-0893F8E0AF9D}" type="presParOf" srcId="{5D56D913-5C54-4A5A-8CF0-6D4CA114A3C8}" destId="{A0144D6F-82B0-4CE9-921E-548F3D46901A}" srcOrd="1" destOrd="0" presId="urn:microsoft.com/office/officeart/2005/8/layout/hierarchy1"/>
    <dgm:cxn modelId="{BE68BFBE-0C9F-4B0F-B078-27C78F164FB4}" type="presParOf" srcId="{75AD61F4-C52D-4625-B5D0-F4285DC474FF}" destId="{19DDAA21-A11B-4EE2-A49B-9F565E54DA96}" srcOrd="2" destOrd="0" presId="urn:microsoft.com/office/officeart/2005/8/layout/hierarchy1"/>
    <dgm:cxn modelId="{B8D4D982-C682-4BF4-8968-2457A8ECE313}" type="presParOf" srcId="{75AD61F4-C52D-4625-B5D0-F4285DC474FF}" destId="{5C1E0E6F-B681-4403-8136-A594AFD516CD}" srcOrd="3" destOrd="0" presId="urn:microsoft.com/office/officeart/2005/8/layout/hierarchy1"/>
    <dgm:cxn modelId="{5120E939-4B3D-4D05-9AA2-11F56D61CC32}" type="presParOf" srcId="{5C1E0E6F-B681-4403-8136-A594AFD516CD}" destId="{AF59201C-694F-465A-A430-3E370EE73A35}" srcOrd="0" destOrd="0" presId="urn:microsoft.com/office/officeart/2005/8/layout/hierarchy1"/>
    <dgm:cxn modelId="{509AF7DE-FE2F-4B86-AF2E-D7DB3585D2E2}" type="presParOf" srcId="{AF59201C-694F-465A-A430-3E370EE73A35}" destId="{4E81BBCB-3900-4BC3-9B61-6D8D46666ACC}" srcOrd="0" destOrd="0" presId="urn:microsoft.com/office/officeart/2005/8/layout/hierarchy1"/>
    <dgm:cxn modelId="{C8D6CF66-1731-44BB-881D-0A96B1BA5B7A}" type="presParOf" srcId="{AF59201C-694F-465A-A430-3E370EE73A35}" destId="{C91F82D9-BD6E-4240-AF30-12744B7EED07}" srcOrd="1" destOrd="0" presId="urn:microsoft.com/office/officeart/2005/8/layout/hierarchy1"/>
    <dgm:cxn modelId="{F800D7AB-01F6-4C60-B795-656ACAB58D36}" type="presParOf" srcId="{5C1E0E6F-B681-4403-8136-A594AFD516CD}" destId="{61DB2D2D-470D-4821-AACC-737ECBD920CD}"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D3145-781B-45DA-8864-17F5FC8B3607}" type="doc">
      <dgm:prSet loTypeId="urn:microsoft.com/office/officeart/2005/8/layout/hProcess6" loCatId="process" qsTypeId="urn:microsoft.com/office/officeart/2005/8/quickstyle/simple1" qsCatId="simple" csTypeId="urn:microsoft.com/office/officeart/2005/8/colors/colorful1#1" csCatId="colorful" phldr="1"/>
      <dgm:spPr/>
      <dgm:t>
        <a:bodyPr/>
        <a:lstStyle/>
        <a:p>
          <a:endParaRPr lang="ru-RU"/>
        </a:p>
      </dgm:t>
    </dgm:pt>
    <dgm:pt modelId="{CAA99B81-DCD0-4797-9B6D-AA50E3CAFE25}">
      <dgm:prSet phldrT="[Текст]" custT="1"/>
      <dgm:spPr/>
      <dgm:t>
        <a:bodyPr/>
        <a:lstStyle/>
        <a:p>
          <a:r>
            <a:rPr lang="ru-RU" sz="1400" b="1" dirty="0">
              <a:solidFill>
                <a:schemeClr val="tx1">
                  <a:lumMod val="85000"/>
                  <a:lumOff val="15000"/>
                </a:schemeClr>
              </a:solidFill>
            </a:rPr>
            <a:t>194 770,0 тыс. руб</a:t>
          </a:r>
          <a:r>
            <a:rPr lang="ru-RU" sz="1400" dirty="0"/>
            <a:t>.</a:t>
          </a:r>
        </a:p>
      </dgm:t>
    </dgm:pt>
    <dgm:pt modelId="{9870409A-2998-4A46-B441-3893C73BC193}" type="parTrans" cxnId="{6B73BE8C-0996-4100-A249-79DD0E14467E}">
      <dgm:prSet/>
      <dgm:spPr/>
      <dgm:t>
        <a:bodyPr/>
        <a:lstStyle/>
        <a:p>
          <a:endParaRPr lang="ru-RU"/>
        </a:p>
      </dgm:t>
    </dgm:pt>
    <dgm:pt modelId="{562A9B64-6EE8-4671-A154-9D1E8D87C5FA}" type="sibTrans" cxnId="{6B73BE8C-0996-4100-A249-79DD0E14467E}">
      <dgm:prSet/>
      <dgm:spPr/>
      <dgm:t>
        <a:bodyPr/>
        <a:lstStyle/>
        <a:p>
          <a:endParaRPr lang="ru-RU"/>
        </a:p>
      </dgm:t>
    </dgm:pt>
    <dgm:pt modelId="{5E1A1E53-95DC-469A-B2B0-E5F0D2EB0561}">
      <dgm:prSet phldrT="[Текст]" custT="1"/>
      <dgm:spPr/>
      <dgm:t>
        <a:bodyPr/>
        <a:lstStyle/>
        <a:p>
          <a:r>
            <a:rPr lang="ru-RU" sz="1000" dirty="0"/>
            <a:t> </a:t>
          </a:r>
          <a:r>
            <a:rPr lang="ru-RU" sz="1400" dirty="0"/>
            <a:t>Первоначально      утвержденный бюджет</a:t>
          </a:r>
        </a:p>
      </dgm:t>
    </dgm:pt>
    <dgm:pt modelId="{DC044FE0-9610-4CDB-ACB7-E3A7FB182AA7}" type="parTrans" cxnId="{4A7729A9-61A3-4C36-A24E-13CF56414B2A}">
      <dgm:prSet/>
      <dgm:spPr/>
      <dgm:t>
        <a:bodyPr/>
        <a:lstStyle/>
        <a:p>
          <a:endParaRPr lang="ru-RU"/>
        </a:p>
      </dgm:t>
    </dgm:pt>
    <dgm:pt modelId="{F6547E6A-3D67-4870-8D45-63CCF670EF73}" type="sibTrans" cxnId="{4A7729A9-61A3-4C36-A24E-13CF56414B2A}">
      <dgm:prSet/>
      <dgm:spPr/>
      <dgm:t>
        <a:bodyPr/>
        <a:lstStyle/>
        <a:p>
          <a:endParaRPr lang="ru-RU"/>
        </a:p>
      </dgm:t>
    </dgm:pt>
    <dgm:pt modelId="{D7824A31-8C01-47DA-AF36-104C4D761E8A}">
      <dgm:prSet phldrT="[Текст]" custT="1"/>
      <dgm:spPr/>
      <dgm:t>
        <a:bodyPr/>
        <a:lstStyle/>
        <a:p>
          <a:r>
            <a:rPr lang="ru-RU" sz="1400" b="1" dirty="0">
              <a:solidFill>
                <a:schemeClr val="tx1">
                  <a:lumMod val="85000"/>
                  <a:lumOff val="15000"/>
                </a:schemeClr>
              </a:solidFill>
            </a:rPr>
            <a:t>279 235, 2тыс. руб.</a:t>
          </a:r>
        </a:p>
      </dgm:t>
    </dgm:pt>
    <dgm:pt modelId="{F3A0A14D-E757-4AEE-9CDB-00EE6BBEC96A}" type="parTrans" cxnId="{7ED685E4-2134-4FD0-BB42-547823AD5027}">
      <dgm:prSet/>
      <dgm:spPr/>
      <dgm:t>
        <a:bodyPr/>
        <a:lstStyle/>
        <a:p>
          <a:endParaRPr lang="ru-RU"/>
        </a:p>
      </dgm:t>
    </dgm:pt>
    <dgm:pt modelId="{C8E4CEBC-1517-46D4-BEE2-A89AD4AFAD25}" type="sibTrans" cxnId="{7ED685E4-2134-4FD0-BB42-547823AD5027}">
      <dgm:prSet/>
      <dgm:spPr/>
      <dgm:t>
        <a:bodyPr/>
        <a:lstStyle/>
        <a:p>
          <a:endParaRPr lang="ru-RU"/>
        </a:p>
      </dgm:t>
    </dgm:pt>
    <dgm:pt modelId="{3E7417A8-9E2C-4FA6-880E-3BEF17086D74}">
      <dgm:prSet phldrT="[Текст]"/>
      <dgm:spPr/>
      <dgm:t>
        <a:bodyPr/>
        <a:lstStyle/>
        <a:p>
          <a:r>
            <a:rPr lang="ru-RU" dirty="0"/>
            <a:t>  Уточненный  бюджет</a:t>
          </a:r>
        </a:p>
      </dgm:t>
    </dgm:pt>
    <dgm:pt modelId="{DDF0C31A-837E-4422-9875-528BCB51A41B}" type="parTrans" cxnId="{6B01276A-A0AA-4EDD-8AB3-8296033A063D}">
      <dgm:prSet/>
      <dgm:spPr/>
      <dgm:t>
        <a:bodyPr/>
        <a:lstStyle/>
        <a:p>
          <a:endParaRPr lang="ru-RU"/>
        </a:p>
      </dgm:t>
    </dgm:pt>
    <dgm:pt modelId="{40B5AD01-C8B8-4D4B-94BD-5EAB990E6E6B}" type="sibTrans" cxnId="{6B01276A-A0AA-4EDD-8AB3-8296033A063D}">
      <dgm:prSet/>
      <dgm:spPr/>
      <dgm:t>
        <a:bodyPr/>
        <a:lstStyle/>
        <a:p>
          <a:endParaRPr lang="ru-RU"/>
        </a:p>
      </dgm:t>
    </dgm:pt>
    <dgm:pt modelId="{592AD3F6-2296-4E18-8773-21984C27FF3B}">
      <dgm:prSet phldrT="[Текст]" custT="1"/>
      <dgm:spPr/>
      <dgm:t>
        <a:bodyPr/>
        <a:lstStyle/>
        <a:p>
          <a:r>
            <a:rPr lang="ru-RU" sz="1400" b="1" dirty="0">
              <a:solidFill>
                <a:schemeClr val="tx1">
                  <a:lumMod val="85000"/>
                  <a:lumOff val="15000"/>
                </a:schemeClr>
              </a:solidFill>
            </a:rPr>
            <a:t>270 632,4 тыс. руб.</a:t>
          </a:r>
        </a:p>
      </dgm:t>
    </dgm:pt>
    <dgm:pt modelId="{BBDDD183-FBD4-4B49-8795-0EF50FD2CB4D}" type="parTrans" cxnId="{1BF92371-B75C-4BA9-AE8D-D487B347D335}">
      <dgm:prSet/>
      <dgm:spPr/>
      <dgm:t>
        <a:bodyPr/>
        <a:lstStyle/>
        <a:p>
          <a:endParaRPr lang="ru-RU"/>
        </a:p>
      </dgm:t>
    </dgm:pt>
    <dgm:pt modelId="{2F2E99BD-A2A0-4D48-A302-49E8074BF324}" type="sibTrans" cxnId="{1BF92371-B75C-4BA9-AE8D-D487B347D335}">
      <dgm:prSet/>
      <dgm:spPr/>
      <dgm:t>
        <a:bodyPr/>
        <a:lstStyle/>
        <a:p>
          <a:endParaRPr lang="ru-RU"/>
        </a:p>
      </dgm:t>
    </dgm:pt>
    <dgm:pt modelId="{F96A9A65-025F-461A-93F6-D38FDE21A711}">
      <dgm:prSet phldrT="[Текст]"/>
      <dgm:spPr/>
      <dgm:t>
        <a:bodyPr/>
        <a:lstStyle/>
        <a:p>
          <a:r>
            <a:rPr lang="ru-RU" dirty="0"/>
            <a:t>Кассовое  исполнение 97%</a:t>
          </a:r>
        </a:p>
      </dgm:t>
    </dgm:pt>
    <dgm:pt modelId="{4B35B062-B8D2-4BEA-B9FF-B277B66209D8}" type="parTrans" cxnId="{059CDEB6-6945-4ABD-B5CE-FE7AB8907371}">
      <dgm:prSet/>
      <dgm:spPr/>
      <dgm:t>
        <a:bodyPr/>
        <a:lstStyle/>
        <a:p>
          <a:endParaRPr lang="ru-RU"/>
        </a:p>
      </dgm:t>
    </dgm:pt>
    <dgm:pt modelId="{87079885-CF77-449E-829E-116A24B8DE5B}" type="sibTrans" cxnId="{059CDEB6-6945-4ABD-B5CE-FE7AB8907371}">
      <dgm:prSet/>
      <dgm:spPr/>
      <dgm:t>
        <a:bodyPr/>
        <a:lstStyle/>
        <a:p>
          <a:endParaRPr lang="ru-RU"/>
        </a:p>
      </dgm:t>
    </dgm:pt>
    <dgm:pt modelId="{6BA37B7A-454A-4FD5-BB2B-23B8E380220C}" type="pres">
      <dgm:prSet presAssocID="{478D3145-781B-45DA-8864-17F5FC8B3607}" presName="theList" presStyleCnt="0">
        <dgm:presLayoutVars>
          <dgm:dir/>
          <dgm:animLvl val="lvl"/>
          <dgm:resizeHandles val="exact"/>
        </dgm:presLayoutVars>
      </dgm:prSet>
      <dgm:spPr/>
    </dgm:pt>
    <dgm:pt modelId="{B48FD7B4-E370-458A-97CE-7EF3975555C7}" type="pres">
      <dgm:prSet presAssocID="{CAA99B81-DCD0-4797-9B6D-AA50E3CAFE25}" presName="compNode" presStyleCnt="0"/>
      <dgm:spPr/>
    </dgm:pt>
    <dgm:pt modelId="{42B3B8A4-2F62-414B-A016-162588440E4C}" type="pres">
      <dgm:prSet presAssocID="{CAA99B81-DCD0-4797-9B6D-AA50E3CAFE25}" presName="noGeometry" presStyleCnt="0"/>
      <dgm:spPr/>
    </dgm:pt>
    <dgm:pt modelId="{1D0D5DAB-25DE-4080-A60C-B89F4D1C4083}" type="pres">
      <dgm:prSet presAssocID="{CAA99B81-DCD0-4797-9B6D-AA50E3CAFE25}" presName="childTextVisible" presStyleLbl="bgAccFollowNode1" presStyleIdx="0" presStyleCnt="3" custScaleX="177815" custScaleY="178627">
        <dgm:presLayoutVars>
          <dgm:bulletEnabled val="1"/>
        </dgm:presLayoutVars>
      </dgm:prSet>
      <dgm:spPr/>
    </dgm:pt>
    <dgm:pt modelId="{745C6645-3F2F-41E9-9BE8-E5B52EA8D886}" type="pres">
      <dgm:prSet presAssocID="{CAA99B81-DCD0-4797-9B6D-AA50E3CAFE25}" presName="childTextHidden" presStyleLbl="bgAccFollowNode1" presStyleIdx="0" presStyleCnt="3"/>
      <dgm:spPr/>
    </dgm:pt>
    <dgm:pt modelId="{06E13296-92F7-4AD3-B6B7-AD2F0B38659C}" type="pres">
      <dgm:prSet presAssocID="{CAA99B81-DCD0-4797-9B6D-AA50E3CAFE25}" presName="parentText" presStyleLbl="node1" presStyleIdx="0" presStyleCnt="3" custScaleX="186056" custScaleY="141781" custLinFactY="-48005" custLinFactNeighborX="19075" custLinFactNeighborY="-100000">
        <dgm:presLayoutVars>
          <dgm:chMax val="1"/>
          <dgm:bulletEnabled val="1"/>
        </dgm:presLayoutVars>
      </dgm:prSet>
      <dgm:spPr/>
    </dgm:pt>
    <dgm:pt modelId="{653B48EB-9E22-4861-A264-E81DCCC0FD50}" type="pres">
      <dgm:prSet presAssocID="{CAA99B81-DCD0-4797-9B6D-AA50E3CAFE25}" presName="aSpace" presStyleCnt="0"/>
      <dgm:spPr/>
    </dgm:pt>
    <dgm:pt modelId="{CC4EE307-A76D-41BF-A0C9-A796901C5104}" type="pres">
      <dgm:prSet presAssocID="{D7824A31-8C01-47DA-AF36-104C4D761E8A}" presName="compNode" presStyleCnt="0"/>
      <dgm:spPr/>
    </dgm:pt>
    <dgm:pt modelId="{8E0764AB-1A07-4451-9B73-C920090E8755}" type="pres">
      <dgm:prSet presAssocID="{D7824A31-8C01-47DA-AF36-104C4D761E8A}" presName="noGeometry" presStyleCnt="0"/>
      <dgm:spPr/>
    </dgm:pt>
    <dgm:pt modelId="{153A9539-13EE-420E-A8D1-A18CC55C821B}" type="pres">
      <dgm:prSet presAssocID="{D7824A31-8C01-47DA-AF36-104C4D761E8A}" presName="childTextVisible" presStyleLbl="bgAccFollowNode1" presStyleIdx="1" presStyleCnt="3" custScaleX="181736" custScaleY="201519" custLinFactNeighborX="-6206" custLinFactNeighborY="-1067">
        <dgm:presLayoutVars>
          <dgm:bulletEnabled val="1"/>
        </dgm:presLayoutVars>
      </dgm:prSet>
      <dgm:spPr/>
    </dgm:pt>
    <dgm:pt modelId="{D8B54C71-F293-4A3D-85D6-35EC7BCA0680}" type="pres">
      <dgm:prSet presAssocID="{D7824A31-8C01-47DA-AF36-104C4D761E8A}" presName="childTextHidden" presStyleLbl="bgAccFollowNode1" presStyleIdx="1" presStyleCnt="3"/>
      <dgm:spPr/>
    </dgm:pt>
    <dgm:pt modelId="{2A17024C-CDF6-4C15-A793-73D753F7987E}" type="pres">
      <dgm:prSet presAssocID="{D7824A31-8C01-47DA-AF36-104C4D761E8A}" presName="parentText" presStyleLbl="node1" presStyleIdx="1" presStyleCnt="3" custScaleX="180396" custScaleY="144941" custLinFactY="-31530" custLinFactNeighborX="-13920" custLinFactNeighborY="-100000">
        <dgm:presLayoutVars>
          <dgm:chMax val="1"/>
          <dgm:bulletEnabled val="1"/>
        </dgm:presLayoutVars>
      </dgm:prSet>
      <dgm:spPr/>
    </dgm:pt>
    <dgm:pt modelId="{F59D459A-8EBE-440D-99C9-8DD09325ACFA}" type="pres">
      <dgm:prSet presAssocID="{D7824A31-8C01-47DA-AF36-104C4D761E8A}" presName="aSpace" presStyleCnt="0"/>
      <dgm:spPr/>
    </dgm:pt>
    <dgm:pt modelId="{6F38BEFA-EFB4-4230-A1C0-DEAAF6222A34}" type="pres">
      <dgm:prSet presAssocID="{592AD3F6-2296-4E18-8773-21984C27FF3B}" presName="compNode" presStyleCnt="0"/>
      <dgm:spPr/>
    </dgm:pt>
    <dgm:pt modelId="{E2AD048F-89A6-4A7F-A5AE-0F0034E79D67}" type="pres">
      <dgm:prSet presAssocID="{592AD3F6-2296-4E18-8773-21984C27FF3B}" presName="noGeometry" presStyleCnt="0"/>
      <dgm:spPr/>
    </dgm:pt>
    <dgm:pt modelId="{DD21639E-DFCB-450C-AFFA-9D8689181912}" type="pres">
      <dgm:prSet presAssocID="{592AD3F6-2296-4E18-8773-21984C27FF3B}" presName="childTextVisible" presStyleLbl="bgAccFollowNode1" presStyleIdx="2" presStyleCnt="3" custScaleX="174639" custScaleY="192189">
        <dgm:presLayoutVars>
          <dgm:bulletEnabled val="1"/>
        </dgm:presLayoutVars>
      </dgm:prSet>
      <dgm:spPr/>
    </dgm:pt>
    <dgm:pt modelId="{1578E166-BE57-415A-86BB-0C3008EBE27E}" type="pres">
      <dgm:prSet presAssocID="{592AD3F6-2296-4E18-8773-21984C27FF3B}" presName="childTextHidden" presStyleLbl="bgAccFollowNode1" presStyleIdx="2" presStyleCnt="3"/>
      <dgm:spPr/>
    </dgm:pt>
    <dgm:pt modelId="{BB251D8B-AB44-4400-BC72-36FEF2A839FA}" type="pres">
      <dgm:prSet presAssocID="{592AD3F6-2296-4E18-8773-21984C27FF3B}" presName="parentText" presStyleLbl="node1" presStyleIdx="2" presStyleCnt="3" custScaleX="179503" custScaleY="150316" custLinFactY="-28842" custLinFactNeighborX="7012" custLinFactNeighborY="-100000">
        <dgm:presLayoutVars>
          <dgm:chMax val="1"/>
          <dgm:bulletEnabled val="1"/>
        </dgm:presLayoutVars>
      </dgm:prSet>
      <dgm:spPr/>
    </dgm:pt>
  </dgm:ptLst>
  <dgm:cxnLst>
    <dgm:cxn modelId="{BA384F04-9029-4C2B-85B7-C77F25A6B0F6}" type="presOf" srcId="{F96A9A65-025F-461A-93F6-D38FDE21A711}" destId="{DD21639E-DFCB-450C-AFFA-9D8689181912}" srcOrd="0" destOrd="0" presId="urn:microsoft.com/office/officeart/2005/8/layout/hProcess6"/>
    <dgm:cxn modelId="{8A69041B-8BE9-43A2-B2F1-AD4B311D7A0E}" type="presOf" srcId="{5E1A1E53-95DC-469A-B2B0-E5F0D2EB0561}" destId="{745C6645-3F2F-41E9-9BE8-E5B52EA8D886}" srcOrd="1" destOrd="0" presId="urn:microsoft.com/office/officeart/2005/8/layout/hProcess6"/>
    <dgm:cxn modelId="{B685AB2D-0532-4737-AE2A-AD47E15F78DB}" type="presOf" srcId="{F96A9A65-025F-461A-93F6-D38FDE21A711}" destId="{1578E166-BE57-415A-86BB-0C3008EBE27E}" srcOrd="1" destOrd="0" presId="urn:microsoft.com/office/officeart/2005/8/layout/hProcess6"/>
    <dgm:cxn modelId="{AD1F1D5C-63E3-44AC-8628-26D19B86E20C}" type="presOf" srcId="{CAA99B81-DCD0-4797-9B6D-AA50E3CAFE25}" destId="{06E13296-92F7-4AD3-B6B7-AD2F0B38659C}" srcOrd="0" destOrd="0" presId="urn:microsoft.com/office/officeart/2005/8/layout/hProcess6"/>
    <dgm:cxn modelId="{6B01276A-A0AA-4EDD-8AB3-8296033A063D}" srcId="{D7824A31-8C01-47DA-AF36-104C4D761E8A}" destId="{3E7417A8-9E2C-4FA6-880E-3BEF17086D74}" srcOrd="0" destOrd="0" parTransId="{DDF0C31A-837E-4422-9875-528BCB51A41B}" sibTransId="{40B5AD01-C8B8-4D4B-94BD-5EAB990E6E6B}"/>
    <dgm:cxn modelId="{1BF92371-B75C-4BA9-AE8D-D487B347D335}" srcId="{478D3145-781B-45DA-8864-17F5FC8B3607}" destId="{592AD3F6-2296-4E18-8773-21984C27FF3B}" srcOrd="2" destOrd="0" parTransId="{BBDDD183-FBD4-4B49-8795-0EF50FD2CB4D}" sibTransId="{2F2E99BD-A2A0-4D48-A302-49E8074BF324}"/>
    <dgm:cxn modelId="{DDF2D472-E2BC-4155-B0D0-8F479CCABA91}" type="presOf" srcId="{3E7417A8-9E2C-4FA6-880E-3BEF17086D74}" destId="{153A9539-13EE-420E-A8D1-A18CC55C821B}" srcOrd="0" destOrd="0" presId="urn:microsoft.com/office/officeart/2005/8/layout/hProcess6"/>
    <dgm:cxn modelId="{6B73BE8C-0996-4100-A249-79DD0E14467E}" srcId="{478D3145-781B-45DA-8864-17F5FC8B3607}" destId="{CAA99B81-DCD0-4797-9B6D-AA50E3CAFE25}" srcOrd="0" destOrd="0" parTransId="{9870409A-2998-4A46-B441-3893C73BC193}" sibTransId="{562A9B64-6EE8-4671-A154-9D1E8D87C5FA}"/>
    <dgm:cxn modelId="{3E591691-F8B1-48FA-898E-CC7A6098A17B}" type="presOf" srcId="{592AD3F6-2296-4E18-8773-21984C27FF3B}" destId="{BB251D8B-AB44-4400-BC72-36FEF2A839FA}" srcOrd="0" destOrd="0" presId="urn:microsoft.com/office/officeart/2005/8/layout/hProcess6"/>
    <dgm:cxn modelId="{42AB0793-D298-4878-9411-6B02150EEDB3}" type="presOf" srcId="{3E7417A8-9E2C-4FA6-880E-3BEF17086D74}" destId="{D8B54C71-F293-4A3D-85D6-35EC7BCA0680}" srcOrd="1" destOrd="0" presId="urn:microsoft.com/office/officeart/2005/8/layout/hProcess6"/>
    <dgm:cxn modelId="{4A7729A9-61A3-4C36-A24E-13CF56414B2A}" srcId="{CAA99B81-DCD0-4797-9B6D-AA50E3CAFE25}" destId="{5E1A1E53-95DC-469A-B2B0-E5F0D2EB0561}" srcOrd="0" destOrd="0" parTransId="{DC044FE0-9610-4CDB-ACB7-E3A7FB182AA7}" sibTransId="{F6547E6A-3D67-4870-8D45-63CCF670EF73}"/>
    <dgm:cxn modelId="{059CDEB6-6945-4ABD-B5CE-FE7AB8907371}" srcId="{592AD3F6-2296-4E18-8773-21984C27FF3B}" destId="{F96A9A65-025F-461A-93F6-D38FDE21A711}" srcOrd="0" destOrd="0" parTransId="{4B35B062-B8D2-4BEA-B9FF-B277B66209D8}" sibTransId="{87079885-CF77-449E-829E-116A24B8DE5B}"/>
    <dgm:cxn modelId="{452429B9-4335-4C28-AE4A-CFD315838311}" type="presOf" srcId="{D7824A31-8C01-47DA-AF36-104C4D761E8A}" destId="{2A17024C-CDF6-4C15-A793-73D753F7987E}" srcOrd="0" destOrd="0" presId="urn:microsoft.com/office/officeart/2005/8/layout/hProcess6"/>
    <dgm:cxn modelId="{A11614CF-1287-4FE5-AD5C-656339856B56}" type="presOf" srcId="{5E1A1E53-95DC-469A-B2B0-E5F0D2EB0561}" destId="{1D0D5DAB-25DE-4080-A60C-B89F4D1C4083}" srcOrd="0" destOrd="0" presId="urn:microsoft.com/office/officeart/2005/8/layout/hProcess6"/>
    <dgm:cxn modelId="{082AD5DF-A1E7-40DC-8AFE-9693371E8A32}" type="presOf" srcId="{478D3145-781B-45DA-8864-17F5FC8B3607}" destId="{6BA37B7A-454A-4FD5-BB2B-23B8E380220C}" srcOrd="0" destOrd="0" presId="urn:microsoft.com/office/officeart/2005/8/layout/hProcess6"/>
    <dgm:cxn modelId="{7ED685E4-2134-4FD0-BB42-547823AD5027}" srcId="{478D3145-781B-45DA-8864-17F5FC8B3607}" destId="{D7824A31-8C01-47DA-AF36-104C4D761E8A}" srcOrd="1" destOrd="0" parTransId="{F3A0A14D-E757-4AEE-9CDB-00EE6BBEC96A}" sibTransId="{C8E4CEBC-1517-46D4-BEE2-A89AD4AFAD25}"/>
    <dgm:cxn modelId="{4C17ACBF-51C3-4B98-8A9A-331E817A8B85}" type="presParOf" srcId="{6BA37B7A-454A-4FD5-BB2B-23B8E380220C}" destId="{B48FD7B4-E370-458A-97CE-7EF3975555C7}" srcOrd="0" destOrd="0" presId="urn:microsoft.com/office/officeart/2005/8/layout/hProcess6"/>
    <dgm:cxn modelId="{C94A98F0-2C31-4E64-921C-8A752A37D3C8}" type="presParOf" srcId="{B48FD7B4-E370-458A-97CE-7EF3975555C7}" destId="{42B3B8A4-2F62-414B-A016-162588440E4C}" srcOrd="0" destOrd="0" presId="urn:microsoft.com/office/officeart/2005/8/layout/hProcess6"/>
    <dgm:cxn modelId="{23768C52-CEB5-4122-B5A2-6B85E13BD504}" type="presParOf" srcId="{B48FD7B4-E370-458A-97CE-7EF3975555C7}" destId="{1D0D5DAB-25DE-4080-A60C-B89F4D1C4083}" srcOrd="1" destOrd="0" presId="urn:microsoft.com/office/officeart/2005/8/layout/hProcess6"/>
    <dgm:cxn modelId="{ED576DE2-73DA-4E16-B44D-2107BFF39333}" type="presParOf" srcId="{B48FD7B4-E370-458A-97CE-7EF3975555C7}" destId="{745C6645-3F2F-41E9-9BE8-E5B52EA8D886}" srcOrd="2" destOrd="0" presId="urn:microsoft.com/office/officeart/2005/8/layout/hProcess6"/>
    <dgm:cxn modelId="{521AB73C-0DF5-4230-B834-F64FAF3784D1}" type="presParOf" srcId="{B48FD7B4-E370-458A-97CE-7EF3975555C7}" destId="{06E13296-92F7-4AD3-B6B7-AD2F0B38659C}" srcOrd="3" destOrd="0" presId="urn:microsoft.com/office/officeart/2005/8/layout/hProcess6"/>
    <dgm:cxn modelId="{C09D4971-D069-461C-B186-BA75D0B1EB92}" type="presParOf" srcId="{6BA37B7A-454A-4FD5-BB2B-23B8E380220C}" destId="{653B48EB-9E22-4861-A264-E81DCCC0FD50}" srcOrd="1" destOrd="0" presId="urn:microsoft.com/office/officeart/2005/8/layout/hProcess6"/>
    <dgm:cxn modelId="{1A920019-E643-4A5F-87CC-D82A77CB9AA4}" type="presParOf" srcId="{6BA37B7A-454A-4FD5-BB2B-23B8E380220C}" destId="{CC4EE307-A76D-41BF-A0C9-A796901C5104}" srcOrd="2" destOrd="0" presId="urn:microsoft.com/office/officeart/2005/8/layout/hProcess6"/>
    <dgm:cxn modelId="{50F7B5D5-8ACD-4A01-B9BE-2CE63F21EE31}" type="presParOf" srcId="{CC4EE307-A76D-41BF-A0C9-A796901C5104}" destId="{8E0764AB-1A07-4451-9B73-C920090E8755}" srcOrd="0" destOrd="0" presId="urn:microsoft.com/office/officeart/2005/8/layout/hProcess6"/>
    <dgm:cxn modelId="{592556CF-04D1-4D43-9DDB-4D4C625C7C1B}" type="presParOf" srcId="{CC4EE307-A76D-41BF-A0C9-A796901C5104}" destId="{153A9539-13EE-420E-A8D1-A18CC55C821B}" srcOrd="1" destOrd="0" presId="urn:microsoft.com/office/officeart/2005/8/layout/hProcess6"/>
    <dgm:cxn modelId="{B9BF5FFD-910B-4E59-BC8D-B9F0A5650F9A}" type="presParOf" srcId="{CC4EE307-A76D-41BF-A0C9-A796901C5104}" destId="{D8B54C71-F293-4A3D-85D6-35EC7BCA0680}" srcOrd="2" destOrd="0" presId="urn:microsoft.com/office/officeart/2005/8/layout/hProcess6"/>
    <dgm:cxn modelId="{F61B531A-EC21-4213-895F-096A7D9D5E65}" type="presParOf" srcId="{CC4EE307-A76D-41BF-A0C9-A796901C5104}" destId="{2A17024C-CDF6-4C15-A793-73D753F7987E}" srcOrd="3" destOrd="0" presId="urn:microsoft.com/office/officeart/2005/8/layout/hProcess6"/>
    <dgm:cxn modelId="{0A10D8C5-59AD-452C-A662-9D05C505F720}" type="presParOf" srcId="{6BA37B7A-454A-4FD5-BB2B-23B8E380220C}" destId="{F59D459A-8EBE-440D-99C9-8DD09325ACFA}" srcOrd="3" destOrd="0" presId="urn:microsoft.com/office/officeart/2005/8/layout/hProcess6"/>
    <dgm:cxn modelId="{1A311EB5-633C-44E9-A802-68AE6EE45C33}" type="presParOf" srcId="{6BA37B7A-454A-4FD5-BB2B-23B8E380220C}" destId="{6F38BEFA-EFB4-4230-A1C0-DEAAF6222A34}" srcOrd="4" destOrd="0" presId="urn:microsoft.com/office/officeart/2005/8/layout/hProcess6"/>
    <dgm:cxn modelId="{30CCB969-3F5B-498D-92A3-3ACBAEECB17C}" type="presParOf" srcId="{6F38BEFA-EFB4-4230-A1C0-DEAAF6222A34}" destId="{E2AD048F-89A6-4A7F-A5AE-0F0034E79D67}" srcOrd="0" destOrd="0" presId="urn:microsoft.com/office/officeart/2005/8/layout/hProcess6"/>
    <dgm:cxn modelId="{34F1B924-02E3-4D2F-A8EA-DD0381A13A33}" type="presParOf" srcId="{6F38BEFA-EFB4-4230-A1C0-DEAAF6222A34}" destId="{DD21639E-DFCB-450C-AFFA-9D8689181912}" srcOrd="1" destOrd="0" presId="urn:microsoft.com/office/officeart/2005/8/layout/hProcess6"/>
    <dgm:cxn modelId="{121EA3CE-E680-4466-84CD-78C6500B4CA4}" type="presParOf" srcId="{6F38BEFA-EFB4-4230-A1C0-DEAAF6222A34}" destId="{1578E166-BE57-415A-86BB-0C3008EBE27E}" srcOrd="2" destOrd="0" presId="urn:microsoft.com/office/officeart/2005/8/layout/hProcess6"/>
    <dgm:cxn modelId="{C3A23609-A2B2-41EF-9CC3-CD6F465EC2EF}" type="presParOf" srcId="{6F38BEFA-EFB4-4230-A1C0-DEAAF6222A34}" destId="{BB251D8B-AB44-4400-BC72-36FEF2A839FA}"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E505A-343D-4423-BADC-CCE48212C198}">
      <dsp:nvSpPr>
        <dsp:cNvPr id="0" name=""/>
        <dsp:cNvSpPr/>
      </dsp:nvSpPr>
      <dsp:spPr>
        <a:xfrm>
          <a:off x="0" y="816"/>
          <a:ext cx="7128792" cy="16703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Расходы бюджета – выплачиваемые из бюджета денежные средства в соответствии с установленными  действующим законодательством расходными обязательствами</a:t>
          </a:r>
        </a:p>
      </dsp:txBody>
      <dsp:txXfrm>
        <a:off x="48922" y="49738"/>
        <a:ext cx="7030948" cy="1572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DAA21-A11B-4EE2-A49B-9F565E54DA96}">
      <dsp:nvSpPr>
        <dsp:cNvPr id="0" name=""/>
        <dsp:cNvSpPr/>
      </dsp:nvSpPr>
      <dsp:spPr>
        <a:xfrm>
          <a:off x="3029105" y="872605"/>
          <a:ext cx="1689887" cy="413933"/>
        </a:xfrm>
        <a:custGeom>
          <a:avLst/>
          <a:gdLst/>
          <a:ahLst/>
          <a:cxnLst/>
          <a:rect l="0" t="0" r="0" b="0"/>
          <a:pathLst>
            <a:path>
              <a:moveTo>
                <a:pt x="0" y="0"/>
              </a:moveTo>
              <a:lnTo>
                <a:pt x="0" y="282083"/>
              </a:lnTo>
              <a:lnTo>
                <a:pt x="1689887" y="282083"/>
              </a:lnTo>
              <a:lnTo>
                <a:pt x="1689887" y="4139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6BE0E-54A2-408D-BE9D-38AFC3564F90}">
      <dsp:nvSpPr>
        <dsp:cNvPr id="0" name=""/>
        <dsp:cNvSpPr/>
      </dsp:nvSpPr>
      <dsp:spPr>
        <a:xfrm>
          <a:off x="1537472" y="872605"/>
          <a:ext cx="1491633" cy="413933"/>
        </a:xfrm>
        <a:custGeom>
          <a:avLst/>
          <a:gdLst/>
          <a:ahLst/>
          <a:cxnLst/>
          <a:rect l="0" t="0" r="0" b="0"/>
          <a:pathLst>
            <a:path>
              <a:moveTo>
                <a:pt x="1491633" y="0"/>
              </a:moveTo>
              <a:lnTo>
                <a:pt x="1491633" y="282083"/>
              </a:lnTo>
              <a:lnTo>
                <a:pt x="0" y="282083"/>
              </a:lnTo>
              <a:lnTo>
                <a:pt x="0" y="4139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9F44-53C5-4039-AEE2-E821DC6A4274}">
      <dsp:nvSpPr>
        <dsp:cNvPr id="0" name=""/>
        <dsp:cNvSpPr/>
      </dsp:nvSpPr>
      <dsp:spPr>
        <a:xfrm>
          <a:off x="847446" y="110517"/>
          <a:ext cx="4363318" cy="7620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D96F4-4D45-4182-9E11-E0CA015347AB}">
      <dsp:nvSpPr>
        <dsp:cNvPr id="0" name=""/>
        <dsp:cNvSpPr/>
      </dsp:nvSpPr>
      <dsp:spPr>
        <a:xfrm>
          <a:off x="1005586" y="260750"/>
          <a:ext cx="4363318" cy="76208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Расходные обязательства</a:t>
          </a:r>
        </a:p>
      </dsp:txBody>
      <dsp:txXfrm>
        <a:off x="1027907" y="283071"/>
        <a:ext cx="4318676" cy="717446"/>
      </dsp:txXfrm>
    </dsp:sp>
    <dsp:sp modelId="{6E0069E8-A132-4CA1-A680-597EFDC124B3}">
      <dsp:nvSpPr>
        <dsp:cNvPr id="0" name=""/>
        <dsp:cNvSpPr/>
      </dsp:nvSpPr>
      <dsp:spPr>
        <a:xfrm>
          <a:off x="5725" y="1286538"/>
          <a:ext cx="3063493" cy="16210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C82B5-B92C-4684-AE8A-45F914381EC6}">
      <dsp:nvSpPr>
        <dsp:cNvPr id="0" name=""/>
        <dsp:cNvSpPr/>
      </dsp:nvSpPr>
      <dsp:spPr>
        <a:xfrm>
          <a:off x="163866" y="1436772"/>
          <a:ext cx="3063493" cy="162106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Публичные  -  установленные официальными  нормативно-правовыми документами</a:t>
          </a:r>
        </a:p>
      </dsp:txBody>
      <dsp:txXfrm>
        <a:off x="211345" y="1484251"/>
        <a:ext cx="2968535" cy="1526104"/>
      </dsp:txXfrm>
    </dsp:sp>
    <dsp:sp modelId="{4E81BBCB-3900-4BC3-9B61-6D8D46666ACC}">
      <dsp:nvSpPr>
        <dsp:cNvPr id="0" name=""/>
        <dsp:cNvSpPr/>
      </dsp:nvSpPr>
      <dsp:spPr>
        <a:xfrm>
          <a:off x="3385500" y="1286538"/>
          <a:ext cx="2666985" cy="16116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F82D9-BD6E-4240-AF30-12744B7EED07}">
      <dsp:nvSpPr>
        <dsp:cNvPr id="0" name=""/>
        <dsp:cNvSpPr/>
      </dsp:nvSpPr>
      <dsp:spPr>
        <a:xfrm>
          <a:off x="3543640" y="1436772"/>
          <a:ext cx="2666985" cy="161169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Гражданско-правовые - в части оплаты по трудовым договорам, муниципальным контрактам,  соглашениям  и т.д.</a:t>
          </a:r>
        </a:p>
      </dsp:txBody>
      <dsp:txXfrm>
        <a:off x="3590845" y="1483977"/>
        <a:ext cx="2572575" cy="151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5DAB-25DE-4080-A60C-B89F4D1C4083}">
      <dsp:nvSpPr>
        <dsp:cNvPr id="0" name=""/>
        <dsp:cNvSpPr/>
      </dsp:nvSpPr>
      <dsp:spPr>
        <a:xfrm>
          <a:off x="115290" y="898784"/>
          <a:ext cx="2645047" cy="2322662"/>
        </a:xfrm>
        <a:prstGeom prst="rightArrow">
          <a:avLst>
            <a:gd name="adj1" fmla="val 70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ru-RU" sz="1000" kern="1200" dirty="0"/>
            <a:t> </a:t>
          </a:r>
          <a:r>
            <a:rPr lang="ru-RU" sz="1400" kern="1200" dirty="0"/>
            <a:t>Первоначально      утвержденный бюджет</a:t>
          </a:r>
        </a:p>
      </dsp:txBody>
      <dsp:txXfrm>
        <a:off x="776552" y="1247183"/>
        <a:ext cx="1289460" cy="1625864"/>
      </dsp:txXfrm>
    </dsp:sp>
    <dsp:sp modelId="{06E13296-92F7-4AD3-B6B7-AD2F0B38659C}">
      <dsp:nvSpPr>
        <dsp:cNvPr id="0" name=""/>
        <dsp:cNvSpPr/>
      </dsp:nvSpPr>
      <dsp:spPr>
        <a:xfrm>
          <a:off x="144014" y="432050"/>
          <a:ext cx="1383817" cy="10545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tx1">
                  <a:lumMod val="85000"/>
                  <a:lumOff val="15000"/>
                </a:schemeClr>
              </a:solidFill>
            </a:rPr>
            <a:t>194 770,0 тыс. руб</a:t>
          </a:r>
          <a:r>
            <a:rPr lang="ru-RU" sz="1400" kern="1200" dirty="0"/>
            <a:t>.</a:t>
          </a:r>
        </a:p>
      </dsp:txBody>
      <dsp:txXfrm>
        <a:off x="346669" y="586480"/>
        <a:ext cx="978507" cy="745655"/>
      </dsp:txXfrm>
    </dsp:sp>
    <dsp:sp modelId="{153A9539-13EE-420E-A8D1-A18CC55C821B}">
      <dsp:nvSpPr>
        <dsp:cNvPr id="0" name=""/>
        <dsp:cNvSpPr/>
      </dsp:nvSpPr>
      <dsp:spPr>
        <a:xfrm>
          <a:off x="2823929" y="736079"/>
          <a:ext cx="2703373" cy="2620324"/>
        </a:xfrm>
        <a:prstGeom prst="rightArrow">
          <a:avLst>
            <a:gd name="adj1" fmla="val 70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ru-RU" sz="1700" kern="1200" dirty="0"/>
            <a:t>  Уточненный  бюджет</a:t>
          </a:r>
        </a:p>
      </dsp:txBody>
      <dsp:txXfrm>
        <a:off x="3499772" y="1129128"/>
        <a:ext cx="1317895" cy="1834226"/>
      </dsp:txXfrm>
    </dsp:sp>
    <dsp:sp modelId="{2A17024C-CDF6-4C15-A793-73D753F7987E}">
      <dsp:nvSpPr>
        <dsp:cNvPr id="0" name=""/>
        <dsp:cNvSpPr/>
      </dsp:nvSpPr>
      <dsp:spPr>
        <a:xfrm>
          <a:off x="2749776" y="542833"/>
          <a:ext cx="1341720" cy="10780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tx1">
                  <a:lumMod val="85000"/>
                  <a:lumOff val="15000"/>
                </a:schemeClr>
              </a:solidFill>
            </a:rPr>
            <a:t>279 235, 2тыс. руб.</a:t>
          </a:r>
        </a:p>
      </dsp:txBody>
      <dsp:txXfrm>
        <a:off x="2946266" y="700705"/>
        <a:ext cx="948740" cy="762274"/>
      </dsp:txXfrm>
    </dsp:sp>
    <dsp:sp modelId="{DD21639E-DFCB-450C-AFFA-9D8689181912}">
      <dsp:nvSpPr>
        <dsp:cNvPr id="0" name=""/>
        <dsp:cNvSpPr/>
      </dsp:nvSpPr>
      <dsp:spPr>
        <a:xfrm>
          <a:off x="5824990" y="810612"/>
          <a:ext cx="2597803" cy="2499007"/>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ru-RU" sz="1600" kern="1200" dirty="0"/>
            <a:t>Кассовое  исполнение 97%</a:t>
          </a:r>
        </a:p>
      </dsp:txBody>
      <dsp:txXfrm>
        <a:off x="6474441" y="1185463"/>
        <a:ext cx="1266429" cy="1749305"/>
      </dsp:txXfrm>
    </dsp:sp>
    <dsp:sp modelId="{BB251D8B-AB44-4400-BC72-36FEF2A839FA}">
      <dsp:nvSpPr>
        <dsp:cNvPr id="0" name=""/>
        <dsp:cNvSpPr/>
      </dsp:nvSpPr>
      <dsp:spPr>
        <a:xfrm>
          <a:off x="5764742" y="542837"/>
          <a:ext cx="1335078" cy="11179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tx1">
                  <a:lumMod val="85000"/>
                  <a:lumOff val="15000"/>
                </a:schemeClr>
              </a:solidFill>
            </a:rPr>
            <a:t>270 632,4 тыс. руб.</a:t>
          </a:r>
        </a:p>
      </dsp:txBody>
      <dsp:txXfrm>
        <a:off x="5960260" y="706564"/>
        <a:ext cx="944042" cy="7905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94DE3-01E8-43B7-8B24-CBCC4BA2DCF0}" type="datetimeFigureOut">
              <a:rPr lang="ru-RU" smtClean="0"/>
              <a:pPr/>
              <a:t>21.04.2023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F84B1-DC69-4B37-A464-47B51B25266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8EB5CB3-67A6-42A2-9B99-890DB7F58658}" type="slidenum">
              <a:rPr lang="ru-RU" smtClean="0"/>
              <a:pPr>
                <a:defRPr/>
              </a:pPr>
              <a:t>2</a:t>
            </a:fld>
            <a:endParaRPr lang="ru-RU"/>
          </a:p>
        </p:txBody>
      </p:sp>
    </p:spTree>
    <p:extLst>
      <p:ext uri="{BB962C8B-B14F-4D97-AF65-F5344CB8AC3E}">
        <p14:creationId xmlns:p14="http://schemas.microsoft.com/office/powerpoint/2010/main" val="356932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18</a:t>
            </a:fld>
            <a:endParaRPr lang="ru-RU"/>
          </a:p>
        </p:txBody>
      </p:sp>
    </p:spTree>
    <p:extLst>
      <p:ext uri="{BB962C8B-B14F-4D97-AF65-F5344CB8AC3E}">
        <p14:creationId xmlns:p14="http://schemas.microsoft.com/office/powerpoint/2010/main" val="32353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19</a:t>
            </a:fld>
            <a:endParaRPr lang="ru-RU"/>
          </a:p>
        </p:txBody>
      </p:sp>
    </p:spTree>
    <p:extLst>
      <p:ext uri="{BB962C8B-B14F-4D97-AF65-F5344CB8AC3E}">
        <p14:creationId xmlns:p14="http://schemas.microsoft.com/office/powerpoint/2010/main" val="158981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22</a:t>
            </a:fld>
            <a:endParaRPr lang="ru-RU"/>
          </a:p>
        </p:txBody>
      </p:sp>
    </p:spTree>
    <p:extLst>
      <p:ext uri="{BB962C8B-B14F-4D97-AF65-F5344CB8AC3E}">
        <p14:creationId xmlns:p14="http://schemas.microsoft.com/office/powerpoint/2010/main" val="5727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8EB5CB3-67A6-42A2-9B99-890DB7F58658}" type="slidenum">
              <a:rPr lang="ru-RU" smtClean="0"/>
              <a:pPr>
                <a:defRPr/>
              </a:pPr>
              <a:t>24</a:t>
            </a:fld>
            <a:endParaRPr lang="ru-RU"/>
          </a:p>
        </p:txBody>
      </p:sp>
    </p:spTree>
    <p:extLst>
      <p:ext uri="{BB962C8B-B14F-4D97-AF65-F5344CB8AC3E}">
        <p14:creationId xmlns:p14="http://schemas.microsoft.com/office/powerpoint/2010/main" val="310337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8</a:t>
            </a:fld>
            <a:endParaRPr lang="ru-RU"/>
          </a:p>
        </p:txBody>
      </p:sp>
    </p:spTree>
    <p:extLst>
      <p:ext uri="{BB962C8B-B14F-4D97-AF65-F5344CB8AC3E}">
        <p14:creationId xmlns:p14="http://schemas.microsoft.com/office/powerpoint/2010/main" val="309524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11</a:t>
            </a:fld>
            <a:endParaRPr lang="ru-RU"/>
          </a:p>
        </p:txBody>
      </p:sp>
    </p:spTree>
    <p:extLst>
      <p:ext uri="{BB962C8B-B14F-4D97-AF65-F5344CB8AC3E}">
        <p14:creationId xmlns:p14="http://schemas.microsoft.com/office/powerpoint/2010/main" val="355060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8EB5CB3-67A6-42A2-9B99-890DB7F58658}" type="slidenum">
              <a:rPr lang="ru-RU" smtClean="0"/>
              <a:pPr>
                <a:defRPr/>
              </a:pPr>
              <a:t>12</a:t>
            </a:fld>
            <a:endParaRPr lang="ru-RU"/>
          </a:p>
        </p:txBody>
      </p:sp>
    </p:spTree>
    <p:extLst>
      <p:ext uri="{BB962C8B-B14F-4D97-AF65-F5344CB8AC3E}">
        <p14:creationId xmlns:p14="http://schemas.microsoft.com/office/powerpoint/2010/main" val="32703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13</a:t>
            </a:fld>
            <a:endParaRPr lang="ru-RU"/>
          </a:p>
        </p:txBody>
      </p:sp>
    </p:spTree>
    <p:extLst>
      <p:ext uri="{BB962C8B-B14F-4D97-AF65-F5344CB8AC3E}">
        <p14:creationId xmlns:p14="http://schemas.microsoft.com/office/powerpoint/2010/main" val="158960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8EB5CB3-67A6-42A2-9B99-890DB7F58658}" type="slidenum">
              <a:rPr lang="ru-RU" smtClean="0"/>
              <a:pPr>
                <a:defRPr/>
              </a:pPr>
              <a:t>14</a:t>
            </a:fld>
            <a:endParaRPr lang="ru-RU"/>
          </a:p>
        </p:txBody>
      </p:sp>
    </p:spTree>
    <p:extLst>
      <p:ext uri="{BB962C8B-B14F-4D97-AF65-F5344CB8AC3E}">
        <p14:creationId xmlns:p14="http://schemas.microsoft.com/office/powerpoint/2010/main" val="314728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15</a:t>
            </a:fld>
            <a:endParaRPr lang="ru-RU"/>
          </a:p>
        </p:txBody>
      </p:sp>
    </p:spTree>
    <p:extLst>
      <p:ext uri="{BB962C8B-B14F-4D97-AF65-F5344CB8AC3E}">
        <p14:creationId xmlns:p14="http://schemas.microsoft.com/office/powerpoint/2010/main" val="215231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16</a:t>
            </a:fld>
            <a:endParaRPr lang="ru-RU"/>
          </a:p>
        </p:txBody>
      </p:sp>
    </p:spTree>
    <p:extLst>
      <p:ext uri="{BB962C8B-B14F-4D97-AF65-F5344CB8AC3E}">
        <p14:creationId xmlns:p14="http://schemas.microsoft.com/office/powerpoint/2010/main" val="52797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FDF84B1-DC69-4B37-A464-47B51B252665}" type="slidenum">
              <a:rPr lang="ru-RU" smtClean="0"/>
              <a:pPr/>
              <a:t>17</a:t>
            </a:fld>
            <a:endParaRPr lang="ru-RU"/>
          </a:p>
        </p:txBody>
      </p:sp>
    </p:spTree>
    <p:extLst>
      <p:ext uri="{BB962C8B-B14F-4D97-AF65-F5344CB8AC3E}">
        <p14:creationId xmlns:p14="http://schemas.microsoft.com/office/powerpoint/2010/main" val="181956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fontAlgn="base">
              <a:spcBef>
                <a:spcPct val="0"/>
              </a:spcBef>
              <a:spcAft>
                <a:spcPct val="0"/>
              </a:spcAft>
              <a:defRPr/>
            </a:pPr>
            <a:fld id="{B68C4FF4-6EE1-4A76-9B8F-B2F594D6C874}"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CBF7A747-1B53-4B3F-B8D2-D8AB0E12814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fontAlgn="base">
              <a:spcBef>
                <a:spcPct val="0"/>
              </a:spcBef>
              <a:spcAft>
                <a:spcPct val="0"/>
              </a:spcAft>
              <a:defRPr/>
            </a:pPr>
            <a:fld id="{F24BD201-5F9C-4593-BEFD-74C971F0B552}"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B22E6F0-797A-404D-B2F0-96032D2C16E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fontAlgn="base">
              <a:spcBef>
                <a:spcPct val="0"/>
              </a:spcBef>
              <a:spcAft>
                <a:spcPct val="0"/>
              </a:spcAft>
              <a:defRPr/>
            </a:pPr>
            <a:fld id="{637A3035-02C7-4538-A480-C6887B19F5A6}"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D518664C-3B03-4311-A452-8E87A1DF2E36}"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8D7BA319-19C4-4622-82BA-D46515D3C7C2}" type="datetime1">
              <a:rPr lang="ru-RU"/>
              <a:pPr>
                <a:defRPr/>
              </a:pPr>
              <a:t>21.04.2023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E11C121-E565-4243-B8AD-51B487F3623D}" type="slidenum">
              <a:rPr lang="ru-RU"/>
              <a:pPr>
                <a:defRPr/>
              </a:pPr>
              <a:t>‹#›</a:t>
            </a:fld>
            <a:endParaRPr lang="ru-RU"/>
          </a:p>
        </p:txBody>
      </p:sp>
    </p:spTree>
    <p:extLst>
      <p:ext uri="{BB962C8B-B14F-4D97-AF65-F5344CB8AC3E}">
        <p14:creationId xmlns:p14="http://schemas.microsoft.com/office/powerpoint/2010/main" val="342722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fontAlgn="base">
              <a:spcBef>
                <a:spcPct val="0"/>
              </a:spcBef>
              <a:spcAft>
                <a:spcPct val="0"/>
              </a:spcAft>
              <a:defRPr/>
            </a:pPr>
            <a:fld id="{3152DDE1-E9F2-4B50-AB95-1A36B28481DE}"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A087BA6C-DE82-4922-A007-5CB817EE4E20}"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D5011FA9-72D4-4D0D-AA04-5200C8F96D1C}"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64CBFCBB-F7D8-4AD9-B5F9-93687358CA6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fontAlgn="base">
              <a:spcBef>
                <a:spcPct val="0"/>
              </a:spcBef>
              <a:spcAft>
                <a:spcPct val="0"/>
              </a:spcAft>
              <a:defRPr/>
            </a:pPr>
            <a:fld id="{F18AA105-3B9A-485F-A7BD-B3B1C1BFF994}"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9217202-91A5-4841-8837-12B3422A9C1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fontAlgn="base">
              <a:spcBef>
                <a:spcPct val="0"/>
              </a:spcBef>
              <a:spcAft>
                <a:spcPct val="0"/>
              </a:spcAft>
              <a:defRPr/>
            </a:pPr>
            <a:fld id="{B003E727-7E97-4B76-A273-97C117DFD6DE}"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09F140D1-42AB-456C-B3EB-2E58162D29C5}"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fontAlgn="base">
              <a:spcBef>
                <a:spcPct val="0"/>
              </a:spcBef>
              <a:spcAft>
                <a:spcPct val="0"/>
              </a:spcAft>
              <a:defRPr/>
            </a:pPr>
            <a:fld id="{C62FDA9A-A9AF-4522-BA4E-959710ABA8F2}"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7C4C3DF-49FF-4AA4-A1AB-8615103FAECA}"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981C31E6-6AC6-4E62-806B-D0CB1E8C6262}"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B1B0E188-B191-46AC-99B7-5113417AE6AB}"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F9E59BE0-226E-4980-AAF5-F1A9DF7C7AE8}"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8ED8319C-EFFD-43A6-A723-9E31BBA50F68}"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194FB44-2B3A-4EA5-B708-4FEB9F41BBF1}" type="datetimeFigureOut">
              <a:rPr lang="ru-RU" smtClean="0">
                <a:solidFill>
                  <a:prstClr val="black"/>
                </a:solidFill>
                <a:latin typeface="Arial" charset="0"/>
                <a:cs typeface="Arial" charset="0"/>
              </a:rPr>
              <a:pPr fontAlgn="base">
                <a:spcBef>
                  <a:spcPct val="0"/>
                </a:spcBef>
                <a:spcAft>
                  <a:spcPct val="0"/>
                </a:spcAft>
                <a:defRPr/>
              </a:pPr>
              <a:t>21.04.2023</a:t>
            </a:fld>
            <a:endParaRPr lang="ru-RU">
              <a:solidFill>
                <a:prstClr val="black"/>
              </a:solidFill>
              <a:latin typeface="Arial" charset="0"/>
              <a:cs typeface="Arial"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27C51498-F984-481A-8E8C-4DDFA9BC9183}" type="slidenum">
              <a:rPr lang="ru-RU" smtClean="0">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pPr/>
              <a:t>4/21/2023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toxovoadmin@mail.r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1268760"/>
            <a:ext cx="7200800" cy="2308324"/>
          </a:xfrm>
          <a:prstGeom prst="rect">
            <a:avLst/>
          </a:prstGeom>
          <a:noFill/>
        </p:spPr>
        <p:txBody>
          <a:bodyPr wrap="square">
            <a:spAutoFit/>
          </a:bodyPr>
          <a:lstStyle/>
          <a:p>
            <a:pPr algn="ctr" fontAlgn="base">
              <a:spcBef>
                <a:spcPct val="0"/>
              </a:spcBef>
              <a:spcAft>
                <a:spcPct val="0"/>
              </a:spcAft>
              <a:defRPr/>
            </a:pPr>
            <a:r>
              <a:rPr lang="ru-RU" sz="7200" b="1" dirty="0">
                <a:ln w="19050">
                  <a:solidFill>
                    <a:prstClr val="white"/>
                  </a:solidFill>
                  <a:prstDash val="solid"/>
                </a:ln>
                <a:solidFill>
                  <a:schemeClr val="accent2">
                    <a:lumMod val="75000"/>
                  </a:schemeClr>
                </a:solidFill>
                <a:effectLst>
                  <a:outerShdw blurRad="50000" dist="50800" dir="7500000" algn="tl">
                    <a:srgbClr val="000000">
                      <a:shade val="5000"/>
                      <a:alpha val="35000"/>
                    </a:srgbClr>
                  </a:outerShdw>
                </a:effectLst>
                <a:latin typeface="Amelia_DG" pitchFamily="2" charset="0"/>
                <a:cs typeface="Arial" charset="0"/>
              </a:rPr>
              <a:t>БЮДЖЕТ ДЛЯ ГРАЖДАН</a:t>
            </a:r>
          </a:p>
        </p:txBody>
      </p:sp>
      <p:sp>
        <p:nvSpPr>
          <p:cNvPr id="4" name="Прямоугольник 3"/>
          <p:cNvSpPr/>
          <p:nvPr/>
        </p:nvSpPr>
        <p:spPr>
          <a:xfrm>
            <a:off x="899592" y="3429001"/>
            <a:ext cx="7200800" cy="1200329"/>
          </a:xfrm>
          <a:prstGeom prst="rect">
            <a:avLst/>
          </a:prstGeom>
        </p:spPr>
        <p:txBody>
          <a:bodyPr wrap="square">
            <a:spAutoFit/>
          </a:bodyPr>
          <a:lstStyle/>
          <a:p>
            <a:pPr algn="ctr"/>
            <a:r>
              <a:rPr lang="ru-RU" b="1" dirty="0"/>
              <a:t>Годовой  отчет об исполнении бюджета</a:t>
            </a:r>
            <a:endParaRPr lang="ru-RU" dirty="0"/>
          </a:p>
          <a:p>
            <a:pPr algn="ctr"/>
            <a:r>
              <a:rPr lang="ru-RU" b="1" dirty="0"/>
              <a:t>МО Токсовское городское поселение</a:t>
            </a:r>
            <a:endParaRPr lang="ru-RU" dirty="0"/>
          </a:p>
          <a:p>
            <a:pPr algn="ctr"/>
            <a:r>
              <a:rPr lang="ru-RU" b="1" dirty="0"/>
              <a:t>Всеволожского муниципального района Ленинградской области </a:t>
            </a:r>
          </a:p>
          <a:p>
            <a:pPr algn="ctr"/>
            <a:r>
              <a:rPr lang="ru-RU" b="1" dirty="0"/>
              <a:t>за 2021 год</a:t>
            </a:r>
            <a:endParaRPr lang="ru-RU" dirty="0"/>
          </a:p>
        </p:txBody>
      </p:sp>
      <p:pic>
        <p:nvPicPr>
          <p:cNvPr id="2" name="Picture 4" descr="toksovo_pos_coa">
            <a:extLst>
              <a:ext uri="{FF2B5EF4-FFF2-40B4-BE49-F238E27FC236}">
                <a16:creationId xmlns:a16="http://schemas.microsoft.com/office/drawing/2014/main" id="{BB07694D-D95F-FDC6-C29C-6CBE558EC971}"/>
              </a:ext>
            </a:extLst>
          </p:cNvPr>
          <p:cNvPicPr>
            <a:picLocks noChangeAspect="1" noChangeArrowheads="1"/>
          </p:cNvPicPr>
          <p:nvPr/>
        </p:nvPicPr>
        <p:blipFill>
          <a:blip r:embed="rId2"/>
          <a:srcRect/>
          <a:stretch>
            <a:fillRect/>
          </a:stretch>
        </p:blipFill>
        <p:spPr bwMode="auto">
          <a:xfrm>
            <a:off x="539750" y="188913"/>
            <a:ext cx="1008063" cy="1223962"/>
          </a:xfrm>
          <a:prstGeom prst="rect">
            <a:avLst/>
          </a:prstGeom>
          <a:noFill/>
          <a:ln w="9525">
            <a:noFill/>
            <a:miter lim="800000"/>
            <a:headEnd/>
            <a:tailEnd/>
          </a:ln>
        </p:spPr>
      </p:pic>
      <p:sp>
        <p:nvSpPr>
          <p:cNvPr id="7" name="TextBox 6">
            <a:extLst>
              <a:ext uri="{FF2B5EF4-FFF2-40B4-BE49-F238E27FC236}">
                <a16:creationId xmlns:a16="http://schemas.microsoft.com/office/drawing/2014/main" id="{FD56C566-50A4-759B-09A1-575B2AB3B138}"/>
              </a:ext>
            </a:extLst>
          </p:cNvPr>
          <p:cNvSpPr txBox="1"/>
          <p:nvPr/>
        </p:nvSpPr>
        <p:spPr>
          <a:xfrm>
            <a:off x="2286000" y="332657"/>
            <a:ext cx="5454352" cy="646331"/>
          </a:xfrm>
          <a:prstGeom prst="rect">
            <a:avLst/>
          </a:prstGeom>
          <a:noFill/>
        </p:spPr>
        <p:txBody>
          <a:bodyPr wrap="square">
            <a:spAutoFit/>
          </a:bodyPr>
          <a:lstStyle/>
          <a:p>
            <a:r>
              <a:rPr lang="ru-RU" sz="1800" b="1" dirty="0">
                <a:solidFill>
                  <a:schemeClr val="hlink"/>
                </a:solidFill>
              </a:rPr>
              <a:t>Муниципальное образование </a:t>
            </a:r>
            <a:br>
              <a:rPr lang="ru-RU" sz="1800" b="1" dirty="0">
                <a:solidFill>
                  <a:schemeClr val="hlink"/>
                </a:solidFill>
              </a:rPr>
            </a:br>
            <a:r>
              <a:rPr lang="ru-RU" sz="1800" b="1" dirty="0">
                <a:solidFill>
                  <a:schemeClr val="hlink"/>
                </a:solidFill>
              </a:rPr>
              <a:t>«Токсовское городское поселение»</a:t>
            </a:r>
            <a:endParaRPr lang="ru-RU" dirty="0"/>
          </a:p>
        </p:txBody>
      </p:sp>
    </p:spTree>
    <p:extLst>
      <p:ext uri="{BB962C8B-B14F-4D97-AF65-F5344CB8AC3E}">
        <p14:creationId xmlns:p14="http://schemas.microsoft.com/office/powerpoint/2010/main" val="258798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792088"/>
          </a:xfrm>
        </p:spPr>
        <p:txBody>
          <a:bodyPr>
            <a:normAutofit/>
          </a:bodyPr>
          <a:lstStyle/>
          <a:p>
            <a:r>
              <a:rPr lang="ru-RU" sz="3200" dirty="0"/>
              <a:t>Исполнение расходов бюджета 2021 года</a:t>
            </a:r>
          </a:p>
        </p:txBody>
      </p:sp>
      <p:graphicFrame>
        <p:nvGraphicFramePr>
          <p:cNvPr id="3" name="Схема 2"/>
          <p:cNvGraphicFramePr/>
          <p:nvPr>
            <p:extLst>
              <p:ext uri="{D42A27DB-BD31-4B8C-83A1-F6EECF244321}">
                <p14:modId xmlns:p14="http://schemas.microsoft.com/office/powerpoint/2010/main" val="555892811"/>
              </p:ext>
            </p:extLst>
          </p:nvPr>
        </p:nvGraphicFramePr>
        <p:xfrm>
          <a:off x="179512" y="1340768"/>
          <a:ext cx="842493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28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fontScale="90000"/>
          </a:bodyPr>
          <a:lstStyle/>
          <a:p>
            <a:br>
              <a:rPr lang="ru-RU" b="1" dirty="0"/>
            </a:br>
            <a:br>
              <a:rPr lang="ru-RU" b="1" dirty="0"/>
            </a:br>
            <a:r>
              <a:rPr lang="ru-RU" b="1" dirty="0"/>
              <a:t> </a:t>
            </a:r>
            <a:r>
              <a:rPr lang="ru-RU" sz="4000" b="1" dirty="0"/>
              <a:t>Исполнение расходной части</a:t>
            </a:r>
            <a:br>
              <a:rPr lang="ru-RU" sz="4000" dirty="0"/>
            </a:br>
            <a:r>
              <a:rPr lang="ru-RU" sz="4000" b="1" dirty="0"/>
              <a:t>бюджета МО Токсовское городское</a:t>
            </a:r>
            <a:br>
              <a:rPr lang="ru-RU" sz="4000" b="1" dirty="0"/>
            </a:br>
            <a:r>
              <a:rPr lang="ru-RU" sz="3600" b="1" dirty="0"/>
              <a:t> </a:t>
            </a:r>
            <a:br>
              <a:rPr lang="ru-RU" b="1" dirty="0"/>
            </a:br>
            <a:br>
              <a:rPr lang="ru-RU" dirty="0"/>
            </a:br>
            <a:endParaRPr lang="ru-RU" dirty="0"/>
          </a:p>
        </p:txBody>
      </p:sp>
      <p:graphicFrame>
        <p:nvGraphicFramePr>
          <p:cNvPr id="5" name="Таблица 4">
            <a:extLst>
              <a:ext uri="{FF2B5EF4-FFF2-40B4-BE49-F238E27FC236}">
                <a16:creationId xmlns:a16="http://schemas.microsoft.com/office/drawing/2014/main" id="{148FAD3C-4DD5-A3FF-CF03-D69FA834FC4F}"/>
              </a:ext>
            </a:extLst>
          </p:cNvPr>
          <p:cNvGraphicFramePr>
            <a:graphicFrameLocks noGrp="1"/>
          </p:cNvGraphicFramePr>
          <p:nvPr>
            <p:extLst>
              <p:ext uri="{D42A27DB-BD31-4B8C-83A1-F6EECF244321}">
                <p14:modId xmlns:p14="http://schemas.microsoft.com/office/powerpoint/2010/main" val="2318343584"/>
              </p:ext>
            </p:extLst>
          </p:nvPr>
        </p:nvGraphicFramePr>
        <p:xfrm>
          <a:off x="395536" y="1196752"/>
          <a:ext cx="8352927" cy="5256587"/>
        </p:xfrm>
        <a:graphic>
          <a:graphicData uri="http://schemas.openxmlformats.org/drawingml/2006/table">
            <a:tbl>
              <a:tblPr firstRow="1" firstCol="1" bandRow="1" bandCol="1">
                <a:tableStyleId>{5C22544A-7EE6-4342-B048-85BDC9FD1C3A}</a:tableStyleId>
              </a:tblPr>
              <a:tblGrid>
                <a:gridCol w="3893419">
                  <a:extLst>
                    <a:ext uri="{9D8B030D-6E8A-4147-A177-3AD203B41FA5}">
                      <a16:colId xmlns:a16="http://schemas.microsoft.com/office/drawing/2014/main" val="1541897071"/>
                    </a:ext>
                  </a:extLst>
                </a:gridCol>
                <a:gridCol w="1613882">
                  <a:extLst>
                    <a:ext uri="{9D8B030D-6E8A-4147-A177-3AD203B41FA5}">
                      <a16:colId xmlns:a16="http://schemas.microsoft.com/office/drawing/2014/main" val="1614925787"/>
                    </a:ext>
                  </a:extLst>
                </a:gridCol>
                <a:gridCol w="1343637">
                  <a:extLst>
                    <a:ext uri="{9D8B030D-6E8A-4147-A177-3AD203B41FA5}">
                      <a16:colId xmlns:a16="http://schemas.microsoft.com/office/drawing/2014/main" val="4229542777"/>
                    </a:ext>
                  </a:extLst>
                </a:gridCol>
                <a:gridCol w="1501989">
                  <a:extLst>
                    <a:ext uri="{9D8B030D-6E8A-4147-A177-3AD203B41FA5}">
                      <a16:colId xmlns:a16="http://schemas.microsoft.com/office/drawing/2014/main" val="589232655"/>
                    </a:ext>
                  </a:extLst>
                </a:gridCol>
              </a:tblGrid>
              <a:tr h="578382">
                <a:tc>
                  <a:txBody>
                    <a:bodyPr/>
                    <a:lstStyle/>
                    <a:p>
                      <a:pPr algn="ctr">
                        <a:lnSpc>
                          <a:spcPct val="115000"/>
                        </a:lnSpc>
                        <a:spcAft>
                          <a:spcPts val="1000"/>
                        </a:spcAft>
                      </a:pPr>
                      <a:r>
                        <a:rPr lang="ru-RU" sz="1100">
                          <a:effectLst/>
                        </a:rPr>
                        <a:t>Расходы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nchor="ctr"/>
                </a:tc>
                <a:tc>
                  <a:txBody>
                    <a:bodyPr/>
                    <a:lstStyle/>
                    <a:p>
                      <a:pPr algn="ctr">
                        <a:lnSpc>
                          <a:spcPct val="115000"/>
                        </a:lnSpc>
                        <a:spcAft>
                          <a:spcPts val="1000"/>
                        </a:spcAft>
                      </a:pPr>
                      <a:r>
                        <a:rPr lang="ru-RU" sz="1100">
                          <a:effectLst/>
                        </a:rPr>
                        <a:t>Утверждено</a:t>
                      </a:r>
                      <a:endParaRPr lang="ru-RU" sz="900">
                        <a:effectLst/>
                      </a:endParaRPr>
                    </a:p>
                    <a:p>
                      <a:pPr algn="ctr">
                        <a:lnSpc>
                          <a:spcPct val="115000"/>
                        </a:lnSpc>
                        <a:spcAft>
                          <a:spcPts val="1000"/>
                        </a:spcAft>
                      </a:pPr>
                      <a:r>
                        <a:rPr lang="ru-RU" sz="1100">
                          <a:effectLst/>
                        </a:rPr>
                        <a:t>тыс. руб.</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nchor="ctr"/>
                </a:tc>
                <a:tc>
                  <a:txBody>
                    <a:bodyPr/>
                    <a:lstStyle/>
                    <a:p>
                      <a:pPr algn="ctr">
                        <a:lnSpc>
                          <a:spcPct val="115000"/>
                        </a:lnSpc>
                        <a:spcAft>
                          <a:spcPts val="1000"/>
                        </a:spcAft>
                      </a:pPr>
                      <a:r>
                        <a:rPr lang="ru-RU" sz="1100">
                          <a:effectLst/>
                        </a:rPr>
                        <a:t>Исполнено</a:t>
                      </a:r>
                      <a:endParaRPr lang="ru-RU" sz="900">
                        <a:effectLst/>
                      </a:endParaRPr>
                    </a:p>
                    <a:p>
                      <a:pPr algn="ctr">
                        <a:lnSpc>
                          <a:spcPct val="115000"/>
                        </a:lnSpc>
                        <a:spcAft>
                          <a:spcPts val="1000"/>
                        </a:spcAft>
                      </a:pPr>
                      <a:r>
                        <a:rPr lang="ru-RU" sz="1100">
                          <a:effectLst/>
                        </a:rPr>
                        <a:t>тыс. руб.</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nchor="ctr"/>
                </a:tc>
                <a:tc>
                  <a:txBody>
                    <a:bodyPr/>
                    <a:lstStyle/>
                    <a:p>
                      <a:pPr algn="ctr">
                        <a:lnSpc>
                          <a:spcPct val="115000"/>
                        </a:lnSpc>
                        <a:spcAft>
                          <a:spcPts val="1000"/>
                        </a:spcAft>
                      </a:pPr>
                      <a:r>
                        <a:rPr lang="ru-RU" sz="1100">
                          <a:effectLst/>
                        </a:rPr>
                        <a:t>% выполнения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nchor="ctr"/>
                </a:tc>
                <a:extLst>
                  <a:ext uri="{0D108BD9-81ED-4DB2-BD59-A6C34878D82A}">
                    <a16:rowId xmlns:a16="http://schemas.microsoft.com/office/drawing/2014/main" val="2726812438"/>
                  </a:ext>
                </a:extLst>
              </a:tr>
              <a:tr h="237063">
                <a:tc>
                  <a:txBody>
                    <a:bodyPr/>
                    <a:lstStyle/>
                    <a:p>
                      <a:pPr algn="l">
                        <a:lnSpc>
                          <a:spcPct val="115000"/>
                        </a:lnSpc>
                        <a:spcAft>
                          <a:spcPts val="1000"/>
                        </a:spcAft>
                      </a:pPr>
                      <a:r>
                        <a:rPr lang="ru-RU" sz="1100">
                          <a:effectLst/>
                        </a:rPr>
                        <a:t>Расходы бюджета, всего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279 235,2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270 632,4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96,9%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305115616"/>
                  </a:ext>
                </a:extLst>
              </a:tr>
              <a:tr h="222816">
                <a:tc>
                  <a:txBody>
                    <a:bodyPr/>
                    <a:lstStyle/>
                    <a:p>
                      <a:pPr algn="l">
                        <a:lnSpc>
                          <a:spcPct val="115000"/>
                        </a:lnSpc>
                        <a:spcAft>
                          <a:spcPts val="1000"/>
                        </a:spcAft>
                      </a:pPr>
                      <a:r>
                        <a:rPr lang="ru-RU" sz="1100">
                          <a:effectLst/>
                        </a:rPr>
                        <a:t>Национальная безопасность</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4 036,7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4 035,2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99,9%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3717625128"/>
                  </a:ext>
                </a:extLst>
              </a:tr>
              <a:tr h="209402">
                <a:tc>
                  <a:txBody>
                    <a:bodyPr/>
                    <a:lstStyle/>
                    <a:p>
                      <a:pPr algn="l">
                        <a:lnSpc>
                          <a:spcPct val="115000"/>
                        </a:lnSpc>
                        <a:spcAft>
                          <a:spcPts val="1000"/>
                        </a:spcAft>
                      </a:pPr>
                      <a:r>
                        <a:rPr lang="ru-RU" sz="1100">
                          <a:effectLst/>
                        </a:rPr>
                        <a:t>Мобилизационная подготовка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297,4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297,4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100,0%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2814000006"/>
                  </a:ext>
                </a:extLst>
              </a:tr>
              <a:tr h="229085">
                <a:tc>
                  <a:txBody>
                    <a:bodyPr/>
                    <a:lstStyle/>
                    <a:p>
                      <a:pPr algn="l">
                        <a:lnSpc>
                          <a:spcPct val="115000"/>
                        </a:lnSpc>
                        <a:spcAft>
                          <a:spcPts val="1000"/>
                        </a:spcAft>
                      </a:pPr>
                      <a:r>
                        <a:rPr lang="ru-RU" sz="1100">
                          <a:effectLst/>
                        </a:rPr>
                        <a:t>Дорожное хозяйство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9 243,7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7 789,5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84,3%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2961337408"/>
                  </a:ext>
                </a:extLst>
              </a:tr>
              <a:tr h="426427">
                <a:tc>
                  <a:txBody>
                    <a:bodyPr/>
                    <a:lstStyle/>
                    <a:p>
                      <a:pPr algn="l">
                        <a:lnSpc>
                          <a:spcPct val="115000"/>
                        </a:lnSpc>
                        <a:spcAft>
                          <a:spcPts val="1000"/>
                        </a:spcAft>
                      </a:pPr>
                      <a:r>
                        <a:rPr lang="ru-RU" sz="1100">
                          <a:effectLst/>
                        </a:rPr>
                        <a:t>Другие вопросы национальной экономики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11 879,3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11 693,0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98,4%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3192042366"/>
                  </a:ext>
                </a:extLst>
              </a:tr>
              <a:tr h="209402">
                <a:tc>
                  <a:txBody>
                    <a:bodyPr/>
                    <a:lstStyle/>
                    <a:p>
                      <a:pPr algn="l">
                        <a:lnSpc>
                          <a:spcPct val="115000"/>
                        </a:lnSpc>
                        <a:spcAft>
                          <a:spcPts val="1000"/>
                        </a:spcAft>
                      </a:pPr>
                      <a:r>
                        <a:rPr lang="ru-RU" sz="1100">
                          <a:effectLst/>
                        </a:rPr>
                        <a:t>Жилищное хозяйство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59 258,9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54 514,7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92,0%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3890575072"/>
                  </a:ext>
                </a:extLst>
              </a:tr>
              <a:tr h="209402">
                <a:tc>
                  <a:txBody>
                    <a:bodyPr/>
                    <a:lstStyle/>
                    <a:p>
                      <a:pPr algn="l">
                        <a:lnSpc>
                          <a:spcPct val="115000"/>
                        </a:lnSpc>
                        <a:spcAft>
                          <a:spcPts val="1000"/>
                        </a:spcAft>
                      </a:pPr>
                      <a:r>
                        <a:rPr lang="ru-RU" sz="1100" dirty="0">
                          <a:effectLst/>
                        </a:rPr>
                        <a:t>Коммунальное хозяйство</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24 693,5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24 317,5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4025727570"/>
                  </a:ext>
                </a:extLst>
              </a:tr>
              <a:tr h="209402">
                <a:tc>
                  <a:txBody>
                    <a:bodyPr/>
                    <a:lstStyle/>
                    <a:p>
                      <a:pPr algn="l">
                        <a:lnSpc>
                          <a:spcPct val="115000"/>
                        </a:lnSpc>
                        <a:spcAft>
                          <a:spcPts val="1000"/>
                        </a:spcAft>
                      </a:pPr>
                      <a:r>
                        <a:rPr lang="ru-RU" sz="1100">
                          <a:effectLst/>
                        </a:rPr>
                        <a:t>Благоустройство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84 785,9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84 265,3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99,4%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1926491363"/>
                  </a:ext>
                </a:extLst>
              </a:tr>
              <a:tr h="209402">
                <a:tc>
                  <a:txBody>
                    <a:bodyPr/>
                    <a:lstStyle/>
                    <a:p>
                      <a:pPr algn="l">
                        <a:lnSpc>
                          <a:spcPct val="115000"/>
                        </a:lnSpc>
                        <a:spcAft>
                          <a:spcPts val="1000"/>
                        </a:spcAft>
                      </a:pPr>
                      <a:r>
                        <a:rPr lang="ru-RU" sz="1100">
                          <a:effectLst/>
                        </a:rPr>
                        <a:t>Охрана окружающей среды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199,5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199,5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100,0%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2286786117"/>
                  </a:ext>
                </a:extLst>
              </a:tr>
              <a:tr h="209402">
                <a:tc>
                  <a:txBody>
                    <a:bodyPr/>
                    <a:lstStyle/>
                    <a:p>
                      <a:pPr algn="l">
                        <a:lnSpc>
                          <a:spcPct val="115000"/>
                        </a:lnSpc>
                        <a:spcAft>
                          <a:spcPts val="1000"/>
                        </a:spcAft>
                      </a:pPr>
                      <a:r>
                        <a:rPr lang="ru-RU" sz="1100">
                          <a:effectLst/>
                        </a:rPr>
                        <a:t>Культура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31 330,4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31 330,4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100,0%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1373046965"/>
                  </a:ext>
                </a:extLst>
              </a:tr>
              <a:tr h="310005">
                <a:tc>
                  <a:txBody>
                    <a:bodyPr/>
                    <a:lstStyle/>
                    <a:p>
                      <a:pPr algn="l">
                        <a:lnSpc>
                          <a:spcPct val="115000"/>
                        </a:lnSpc>
                        <a:spcAft>
                          <a:spcPts val="1000"/>
                        </a:spcAft>
                      </a:pPr>
                      <a:r>
                        <a:rPr lang="ru-RU" sz="1100">
                          <a:effectLst/>
                        </a:rPr>
                        <a:t>Молодежная политика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622,4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622,4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100,0%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3218436278"/>
                  </a:ext>
                </a:extLst>
              </a:tr>
              <a:tr h="308296">
                <a:tc>
                  <a:txBody>
                    <a:bodyPr/>
                    <a:lstStyle/>
                    <a:p>
                      <a:pPr algn="l">
                        <a:lnSpc>
                          <a:spcPct val="115000"/>
                        </a:lnSpc>
                        <a:spcAft>
                          <a:spcPts val="1000"/>
                        </a:spcAft>
                      </a:pPr>
                      <a:r>
                        <a:rPr lang="ru-RU" sz="1100">
                          <a:effectLst/>
                        </a:rPr>
                        <a:t>Социальная политика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1 778,5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1 778,5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100,0%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4168512756"/>
                  </a:ext>
                </a:extLst>
              </a:tr>
              <a:tr h="308296">
                <a:tc>
                  <a:txBody>
                    <a:bodyPr/>
                    <a:lstStyle/>
                    <a:p>
                      <a:pPr algn="l">
                        <a:lnSpc>
                          <a:spcPct val="115000"/>
                        </a:lnSpc>
                        <a:spcAft>
                          <a:spcPts val="1000"/>
                        </a:spcAft>
                      </a:pPr>
                      <a:r>
                        <a:rPr lang="ru-RU" sz="1100">
                          <a:effectLst/>
                        </a:rPr>
                        <a:t>Физическая культура и спорт</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1 934,4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1 934,4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100,0%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1906884825"/>
                  </a:ext>
                </a:extLst>
              </a:tr>
              <a:tr h="470136">
                <a:tc>
                  <a:txBody>
                    <a:bodyPr/>
                    <a:lstStyle/>
                    <a:p>
                      <a:pPr algn="l">
                        <a:lnSpc>
                          <a:spcPct val="115000"/>
                        </a:lnSpc>
                        <a:spcAft>
                          <a:spcPts val="1000"/>
                        </a:spcAft>
                      </a:pPr>
                      <a:r>
                        <a:rPr lang="ru-RU" sz="1100">
                          <a:effectLst/>
                        </a:rPr>
                        <a:t>Функционирование Законодательных органов власти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6 261,6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6 261,6</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100,0%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1665258698"/>
                  </a:ext>
                </a:extLst>
              </a:tr>
              <a:tr h="426427">
                <a:tc>
                  <a:txBody>
                    <a:bodyPr/>
                    <a:lstStyle/>
                    <a:p>
                      <a:pPr algn="l">
                        <a:lnSpc>
                          <a:spcPct val="115000"/>
                        </a:lnSpc>
                        <a:spcAft>
                          <a:spcPts val="1000"/>
                        </a:spcAft>
                      </a:pPr>
                      <a:r>
                        <a:rPr lang="ru-RU" sz="1100">
                          <a:effectLst/>
                        </a:rPr>
                        <a:t>Функционирование исполнительных органов власти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dirty="0">
                          <a:effectLst/>
                        </a:rPr>
                        <a:t>38 126,8</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38 018,9</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99,7%</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2901586003"/>
                  </a:ext>
                </a:extLst>
              </a:tr>
              <a:tr h="483242">
                <a:tc>
                  <a:txBody>
                    <a:bodyPr/>
                    <a:lstStyle/>
                    <a:p>
                      <a:pPr algn="l">
                        <a:lnSpc>
                          <a:spcPct val="115000"/>
                        </a:lnSpc>
                        <a:spcAft>
                          <a:spcPts val="1000"/>
                        </a:spcAft>
                      </a:pPr>
                      <a:r>
                        <a:rPr lang="ru-RU" sz="1100">
                          <a:effectLst/>
                        </a:rPr>
                        <a:t>Другие общегосударственные вопросы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3 786,2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a:effectLst/>
                        </a:rPr>
                        <a:t>3 574,1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tc>
                  <a:txBody>
                    <a:bodyPr/>
                    <a:lstStyle/>
                    <a:p>
                      <a:pPr algn="ctr">
                        <a:lnSpc>
                          <a:spcPct val="115000"/>
                        </a:lnSpc>
                        <a:spcAft>
                          <a:spcPts val="1000"/>
                        </a:spcAft>
                      </a:pPr>
                      <a:r>
                        <a:rPr lang="ru-RU" sz="1100" dirty="0">
                          <a:effectLst/>
                        </a:rPr>
                        <a:t>94,4%</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39" marR="4939" marT="0" marB="0"/>
                </a:tc>
                <a:extLst>
                  <a:ext uri="{0D108BD9-81ED-4DB2-BD59-A6C34878D82A}">
                    <a16:rowId xmlns:a16="http://schemas.microsoft.com/office/drawing/2014/main" val="27786786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1911350" y="44450"/>
            <a:ext cx="6769100" cy="576263"/>
          </a:xfrm>
          <a:prstGeom prst="horizontalScroll">
            <a:avLst>
              <a:gd name="adj" fmla="val 25000"/>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5298" name="Заголовок 14"/>
          <p:cNvSpPr>
            <a:spLocks/>
          </p:cNvSpPr>
          <p:nvPr/>
        </p:nvSpPr>
        <p:spPr bwMode="auto">
          <a:xfrm>
            <a:off x="2916238" y="44450"/>
            <a:ext cx="5403850" cy="576263"/>
          </a:xfrm>
          <a:prstGeom prst="rect">
            <a:avLst/>
          </a:prstGeom>
          <a:noFill/>
          <a:ln w="9525">
            <a:noFill/>
            <a:miter lim="800000"/>
            <a:headEnd/>
            <a:tailEnd/>
          </a:ln>
        </p:spPr>
        <p:txBody>
          <a:bodyPr anchor="ctr"/>
          <a:lstStyle/>
          <a:p>
            <a:pPr algn="ctr"/>
            <a:r>
              <a:rPr lang="ru-RU" dirty="0">
                <a:solidFill>
                  <a:schemeClr val="bg1"/>
                </a:solidFill>
                <a:latin typeface="Times New Roman" pitchFamily="18" charset="0"/>
                <a:cs typeface="Times New Roman" pitchFamily="18" charset="0"/>
              </a:rPr>
              <a:t>Перечень муниципальных программ на 2021 год</a:t>
            </a:r>
          </a:p>
        </p:txBody>
      </p:sp>
      <p:pic>
        <p:nvPicPr>
          <p:cNvPr id="55299" name="Picture 6" descr="Герб Токсово"/>
          <p:cNvPicPr>
            <a:picLocks noChangeAspect="1" noChangeArrowheads="1"/>
          </p:cNvPicPr>
          <p:nvPr/>
        </p:nvPicPr>
        <p:blipFill>
          <a:blip r:embed="rId3"/>
          <a:srcRect/>
          <a:stretch>
            <a:fillRect/>
          </a:stretch>
        </p:blipFill>
        <p:spPr bwMode="auto">
          <a:xfrm>
            <a:off x="179388" y="44451"/>
            <a:ext cx="644524" cy="720253"/>
          </a:xfrm>
          <a:prstGeom prst="rect">
            <a:avLst/>
          </a:prstGeom>
          <a:noFill/>
          <a:ln w="9525">
            <a:noFill/>
            <a:miter lim="800000"/>
            <a:headEnd/>
            <a:tailEnd/>
          </a:ln>
        </p:spPr>
      </p:pic>
      <p:graphicFrame>
        <p:nvGraphicFramePr>
          <p:cNvPr id="4" name="Объект 3">
            <a:extLst>
              <a:ext uri="{FF2B5EF4-FFF2-40B4-BE49-F238E27FC236}">
                <a16:creationId xmlns:a16="http://schemas.microsoft.com/office/drawing/2014/main" id="{993CA467-EF08-D9C0-FEB2-2EE4E8728847}"/>
              </a:ext>
            </a:extLst>
          </p:cNvPr>
          <p:cNvGraphicFramePr>
            <a:graphicFrameLocks noGrp="1"/>
          </p:cNvGraphicFramePr>
          <p:nvPr>
            <p:ph/>
            <p:extLst>
              <p:ext uri="{D42A27DB-BD31-4B8C-83A1-F6EECF244321}">
                <p14:modId xmlns:p14="http://schemas.microsoft.com/office/powerpoint/2010/main" val="3124831876"/>
              </p:ext>
            </p:extLst>
          </p:nvPr>
        </p:nvGraphicFramePr>
        <p:xfrm>
          <a:off x="823912" y="617982"/>
          <a:ext cx="7856538" cy="5475313"/>
        </p:xfrm>
        <a:graphic>
          <a:graphicData uri="http://schemas.openxmlformats.org/drawingml/2006/table">
            <a:tbl>
              <a:tblPr>
                <a:tableStyleId>{5C22544A-7EE6-4342-B048-85BDC9FD1C3A}</a:tableStyleId>
              </a:tblPr>
              <a:tblGrid>
                <a:gridCol w="6110727">
                  <a:extLst>
                    <a:ext uri="{9D8B030D-6E8A-4147-A177-3AD203B41FA5}">
                      <a16:colId xmlns:a16="http://schemas.microsoft.com/office/drawing/2014/main" val="2482807366"/>
                    </a:ext>
                  </a:extLst>
                </a:gridCol>
                <a:gridCol w="1745811">
                  <a:extLst>
                    <a:ext uri="{9D8B030D-6E8A-4147-A177-3AD203B41FA5}">
                      <a16:colId xmlns:a16="http://schemas.microsoft.com/office/drawing/2014/main" val="1834844747"/>
                    </a:ext>
                  </a:extLst>
                </a:gridCol>
              </a:tblGrid>
              <a:tr h="617441">
                <a:tc>
                  <a:txBody>
                    <a:bodyPr/>
                    <a:lstStyle/>
                    <a:p>
                      <a:pPr marL="347345" indent="-347345" algn="ctr" fontAlgn="ctr">
                        <a:lnSpc>
                          <a:spcPct val="115000"/>
                        </a:lnSpc>
                        <a:spcAft>
                          <a:spcPts val="1000"/>
                        </a:spcAft>
                      </a:pPr>
                      <a:r>
                        <a:rPr lang="ru-RU" sz="1200" kern="1200">
                          <a:effectLst/>
                        </a:rPr>
                        <a:t>Наименование программы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fontAlgn="ctr">
                        <a:lnSpc>
                          <a:spcPct val="115000"/>
                        </a:lnSpc>
                        <a:spcAft>
                          <a:spcPts val="1000"/>
                        </a:spcAft>
                      </a:pPr>
                      <a:r>
                        <a:rPr lang="ru-RU" sz="900" kern="1200" dirty="0">
                          <a:effectLst/>
                        </a:rPr>
                        <a:t>Объем израсходованных средств в  2021 г.,  всего – 166751,2 тыс. руб.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83924342"/>
                  </a:ext>
                </a:extLst>
              </a:tr>
              <a:tr h="291639">
                <a:tc>
                  <a:txBody>
                    <a:bodyPr/>
                    <a:lstStyle/>
                    <a:p>
                      <a:pPr marL="347345" indent="-347345" fontAlgn="t">
                        <a:lnSpc>
                          <a:spcPct val="115000"/>
                        </a:lnSpc>
                        <a:spcAft>
                          <a:spcPts val="1000"/>
                        </a:spcAft>
                      </a:pPr>
                      <a:r>
                        <a:rPr lang="ru-RU" sz="1000" kern="1200">
                          <a:effectLst/>
                        </a:rPr>
                        <a:t>Противодействие экстремизму и профилактика терроризма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10,0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8108400"/>
                  </a:ext>
                </a:extLst>
              </a:tr>
              <a:tr h="291639">
                <a:tc>
                  <a:txBody>
                    <a:bodyPr/>
                    <a:lstStyle/>
                    <a:p>
                      <a:pPr marL="347345" indent="-347345" fontAlgn="t">
                        <a:lnSpc>
                          <a:spcPct val="115000"/>
                        </a:lnSpc>
                        <a:spcAft>
                          <a:spcPts val="1000"/>
                        </a:spcAft>
                      </a:pPr>
                      <a:r>
                        <a:rPr lang="ru-RU" sz="1000" kern="1200">
                          <a:effectLst/>
                        </a:rPr>
                        <a:t>Обеспечение первичных мер пожарной безопасности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192,6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28319028"/>
                  </a:ext>
                </a:extLst>
              </a:tr>
              <a:tr h="291639">
                <a:tc>
                  <a:txBody>
                    <a:bodyPr/>
                    <a:lstStyle/>
                    <a:p>
                      <a:pPr marL="347345" indent="-347345" fontAlgn="t">
                        <a:lnSpc>
                          <a:spcPct val="115000"/>
                        </a:lnSpc>
                        <a:spcAft>
                          <a:spcPts val="1000"/>
                        </a:spcAft>
                      </a:pPr>
                      <a:r>
                        <a:rPr lang="ru-RU" sz="1000" kern="1200">
                          <a:effectLst/>
                        </a:rPr>
                        <a:t>Обеспечение безопасности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1 589,0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91287816"/>
                  </a:ext>
                </a:extLst>
              </a:tr>
              <a:tr h="483287">
                <a:tc>
                  <a:txBody>
                    <a:bodyPr/>
                    <a:lstStyle/>
                    <a:p>
                      <a:pPr fontAlgn="t">
                        <a:lnSpc>
                          <a:spcPct val="115000"/>
                        </a:lnSpc>
                        <a:spcAft>
                          <a:spcPts val="1000"/>
                        </a:spcAft>
                      </a:pPr>
                      <a:r>
                        <a:rPr lang="ru-RU" sz="1000" kern="1200">
                          <a:effectLst/>
                        </a:rPr>
                        <a:t>Развитие системы теплоснабжения на территории муниципального образования «Токсовское городское поселение»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14 738,0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11945006"/>
                  </a:ext>
                </a:extLst>
              </a:tr>
              <a:tr h="291639">
                <a:tc>
                  <a:txBody>
                    <a:bodyPr/>
                    <a:lstStyle/>
                    <a:p>
                      <a:pPr marL="347345" indent="-347345" fontAlgn="t">
                        <a:lnSpc>
                          <a:spcPct val="115000"/>
                        </a:lnSpc>
                        <a:spcAft>
                          <a:spcPts val="1000"/>
                        </a:spcAft>
                      </a:pPr>
                      <a:r>
                        <a:rPr lang="ru-RU" sz="1000" kern="1200">
                          <a:effectLst/>
                        </a:rPr>
                        <a:t>Модернизация системы уличного освещения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3 427,9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48285925"/>
                  </a:ext>
                </a:extLst>
              </a:tr>
              <a:tr h="291639">
                <a:tc>
                  <a:txBody>
                    <a:bodyPr/>
                    <a:lstStyle/>
                    <a:p>
                      <a:pPr marL="347345" indent="-347345" fontAlgn="t">
                        <a:lnSpc>
                          <a:spcPct val="115000"/>
                        </a:lnSpc>
                        <a:spcAft>
                          <a:spcPts val="1000"/>
                        </a:spcAft>
                      </a:pPr>
                      <a:r>
                        <a:rPr lang="ru-RU" sz="1000" kern="1200" dirty="0">
                          <a:effectLst/>
                        </a:rPr>
                        <a:t>Ремонт дорожного покрытия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7 377,1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247056251"/>
                  </a:ext>
                </a:extLst>
              </a:tr>
              <a:tr h="291639">
                <a:tc>
                  <a:txBody>
                    <a:bodyPr/>
                    <a:lstStyle/>
                    <a:p>
                      <a:pPr marL="347345" indent="-347345" fontAlgn="t">
                        <a:lnSpc>
                          <a:spcPct val="115000"/>
                        </a:lnSpc>
                        <a:spcAft>
                          <a:spcPts val="1000"/>
                        </a:spcAft>
                      </a:pPr>
                      <a:r>
                        <a:rPr lang="ru-RU" sz="1000" kern="1200">
                          <a:effectLst/>
                        </a:rPr>
                        <a:t>Управление муниципальным имуществом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13 240,8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37636749"/>
                  </a:ext>
                </a:extLst>
              </a:tr>
              <a:tr h="291639">
                <a:tc>
                  <a:txBody>
                    <a:bodyPr/>
                    <a:lstStyle/>
                    <a:p>
                      <a:pPr marL="347345" indent="-347345" fontAlgn="t">
                        <a:lnSpc>
                          <a:spcPct val="115000"/>
                        </a:lnSpc>
                        <a:spcAft>
                          <a:spcPts val="1000"/>
                        </a:spcAft>
                      </a:pPr>
                      <a:r>
                        <a:rPr lang="ru-RU" sz="1000" kern="1200">
                          <a:effectLst/>
                        </a:rPr>
                        <a:t>Борьба с борщевиком Сосновского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211,2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06354988"/>
                  </a:ext>
                </a:extLst>
              </a:tr>
              <a:tr h="291639">
                <a:tc>
                  <a:txBody>
                    <a:bodyPr/>
                    <a:lstStyle/>
                    <a:p>
                      <a:pPr marL="347345" indent="-347345" fontAlgn="t">
                        <a:lnSpc>
                          <a:spcPct val="115000"/>
                        </a:lnSpc>
                        <a:spcAft>
                          <a:spcPts val="1000"/>
                        </a:spcAft>
                      </a:pPr>
                      <a:r>
                        <a:rPr lang="ru-RU" sz="1000" kern="1200">
                          <a:effectLst/>
                        </a:rPr>
                        <a:t>Экологическое развитие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199,5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94042442"/>
                  </a:ext>
                </a:extLst>
              </a:tr>
              <a:tr h="291639">
                <a:tc>
                  <a:txBody>
                    <a:bodyPr/>
                    <a:lstStyle/>
                    <a:p>
                      <a:pPr marL="347345" indent="-347345" fontAlgn="t">
                        <a:lnSpc>
                          <a:spcPct val="115000"/>
                        </a:lnSpc>
                        <a:spcAft>
                          <a:spcPts val="1000"/>
                        </a:spcAft>
                      </a:pPr>
                      <a:r>
                        <a:rPr lang="ru-RU" sz="1000" kern="1200">
                          <a:effectLst/>
                        </a:rPr>
                        <a:t>Устойчивое общественное развитие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1 492,0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72000521"/>
                  </a:ext>
                </a:extLst>
              </a:tr>
              <a:tr h="291639">
                <a:tc>
                  <a:txBody>
                    <a:bodyPr/>
                    <a:lstStyle/>
                    <a:p>
                      <a:pPr marL="347345" indent="-347345" fontAlgn="t">
                        <a:lnSpc>
                          <a:spcPct val="115000"/>
                        </a:lnSpc>
                        <a:spcAft>
                          <a:spcPts val="1000"/>
                        </a:spcAft>
                      </a:pPr>
                      <a:r>
                        <a:rPr lang="ru-RU" sz="1000" kern="1200">
                          <a:effectLst/>
                        </a:rPr>
                        <a:t>Развитие части территорий муниципального образования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2 574,3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04489062"/>
                  </a:ext>
                </a:extLst>
              </a:tr>
              <a:tr h="291639">
                <a:tc>
                  <a:txBody>
                    <a:bodyPr/>
                    <a:lstStyle/>
                    <a:p>
                      <a:pPr marL="347345" indent="-347345" fontAlgn="t">
                        <a:lnSpc>
                          <a:spcPct val="115000"/>
                        </a:lnSpc>
                        <a:spcAft>
                          <a:spcPts val="1000"/>
                        </a:spcAft>
                      </a:pPr>
                      <a:r>
                        <a:rPr lang="ru-RU" sz="1000" kern="1200">
                          <a:effectLst/>
                        </a:rPr>
                        <a:t>Переселение граждан из аварийного жилищного фонда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53 748,0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09484654"/>
                  </a:ext>
                </a:extLst>
              </a:tr>
              <a:tr h="291639">
                <a:tc>
                  <a:txBody>
                    <a:bodyPr/>
                    <a:lstStyle/>
                    <a:p>
                      <a:pPr marL="347345" indent="-347345" fontAlgn="t">
                        <a:lnSpc>
                          <a:spcPct val="115000"/>
                        </a:lnSpc>
                        <a:spcAft>
                          <a:spcPts val="1000"/>
                        </a:spcAft>
                      </a:pPr>
                      <a:r>
                        <a:rPr lang="ru-RU" sz="1000" kern="1200">
                          <a:effectLst/>
                        </a:rPr>
                        <a:t>Формирование комфортной городской среды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35 211,3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4453887"/>
                  </a:ext>
                </a:extLst>
              </a:tr>
              <a:tr h="291639">
                <a:tc>
                  <a:txBody>
                    <a:bodyPr/>
                    <a:lstStyle/>
                    <a:p>
                      <a:pPr marL="347345" indent="-347345" fontAlgn="t">
                        <a:lnSpc>
                          <a:spcPct val="115000"/>
                        </a:lnSpc>
                        <a:spcAft>
                          <a:spcPts val="1000"/>
                        </a:spcAft>
                      </a:pPr>
                      <a:r>
                        <a:rPr lang="ru-RU" sz="1000" kern="1200">
                          <a:effectLst/>
                        </a:rPr>
                        <a:t>Развитие сферы культуры, спорта и молодежная политика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30 449,4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51656589"/>
                  </a:ext>
                </a:extLst>
              </a:tr>
              <a:tr h="291639">
                <a:tc>
                  <a:txBody>
                    <a:bodyPr/>
                    <a:lstStyle/>
                    <a:p>
                      <a:pPr marL="347345" indent="-347345" fontAlgn="t">
                        <a:lnSpc>
                          <a:spcPct val="115000"/>
                        </a:lnSpc>
                        <a:spcAft>
                          <a:spcPts val="1000"/>
                        </a:spcAft>
                      </a:pPr>
                      <a:r>
                        <a:rPr lang="ru-RU" sz="1000" kern="1200">
                          <a:effectLst/>
                        </a:rPr>
                        <a:t>Развитие и поддержка малого и среднего предпринимательства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a:effectLst/>
                        </a:rPr>
                        <a:t>50,0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7263180"/>
                  </a:ext>
                </a:extLst>
              </a:tr>
              <a:tr h="291639">
                <a:tc>
                  <a:txBody>
                    <a:bodyPr/>
                    <a:lstStyle/>
                    <a:p>
                      <a:pPr fontAlgn="t">
                        <a:lnSpc>
                          <a:spcPct val="115000"/>
                        </a:lnSpc>
                        <a:spcAft>
                          <a:spcPts val="1000"/>
                        </a:spcAft>
                      </a:pPr>
                      <a:r>
                        <a:rPr lang="ru-RU" sz="1000" kern="1200">
                          <a:effectLst/>
                        </a:rPr>
                        <a:t>Защита населения от чрезвычайных ситуаций и снижение рисков их возникновения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7345" indent="-347345" algn="r" fontAlgn="t">
                        <a:lnSpc>
                          <a:spcPct val="115000"/>
                        </a:lnSpc>
                        <a:spcAft>
                          <a:spcPts val="1000"/>
                        </a:spcAft>
                      </a:pPr>
                      <a:r>
                        <a:rPr lang="ru-RU" sz="1000" kern="1200" dirty="0">
                          <a:effectLst/>
                        </a:rPr>
                        <a:t>2 230,1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298234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272808" cy="523220"/>
          </a:xfrm>
          <a:prstGeom prst="rect">
            <a:avLst/>
          </a:prstGeom>
        </p:spPr>
        <p:txBody>
          <a:bodyPr wrap="square">
            <a:spAutoFit/>
          </a:bodyPr>
          <a:lstStyle/>
          <a:p>
            <a:pPr algn="ctr"/>
            <a:r>
              <a:rPr lang="ru-RU" sz="2800" b="1" dirty="0" err="1"/>
              <a:t>Жилищно</a:t>
            </a:r>
            <a:r>
              <a:rPr lang="ru-RU" sz="2800" b="1" dirty="0"/>
              <a:t>- коммунальное хозяйство</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2684190829"/>
              </p:ext>
            </p:extLst>
          </p:nvPr>
        </p:nvGraphicFramePr>
        <p:xfrm>
          <a:off x="251522" y="1124744"/>
          <a:ext cx="4824535" cy="2994053"/>
        </p:xfrm>
        <a:graphic>
          <a:graphicData uri="http://schemas.openxmlformats.org/drawingml/2006/table">
            <a:tbl>
              <a:tblPr firstRow="1" bandRow="1">
                <a:tableStyleId>{5C22544A-7EE6-4342-B048-85BDC9FD1C3A}</a:tableStyleId>
              </a:tblPr>
              <a:tblGrid>
                <a:gridCol w="2713801">
                  <a:extLst>
                    <a:ext uri="{9D8B030D-6E8A-4147-A177-3AD203B41FA5}">
                      <a16:colId xmlns:a16="http://schemas.microsoft.com/office/drawing/2014/main" val="20000"/>
                    </a:ext>
                  </a:extLst>
                </a:gridCol>
                <a:gridCol w="1055367">
                  <a:extLst>
                    <a:ext uri="{9D8B030D-6E8A-4147-A177-3AD203B41FA5}">
                      <a16:colId xmlns:a16="http://schemas.microsoft.com/office/drawing/2014/main" val="20001"/>
                    </a:ext>
                  </a:extLst>
                </a:gridCol>
                <a:gridCol w="1055367">
                  <a:extLst>
                    <a:ext uri="{9D8B030D-6E8A-4147-A177-3AD203B41FA5}">
                      <a16:colId xmlns:a16="http://schemas.microsoft.com/office/drawing/2014/main" val="20002"/>
                    </a:ext>
                  </a:extLst>
                </a:gridCol>
              </a:tblGrid>
              <a:tr h="564063">
                <a:tc>
                  <a:txBody>
                    <a:bodyPr/>
                    <a:lstStyle/>
                    <a:p>
                      <a:r>
                        <a:rPr lang="ru-RU" dirty="0"/>
                        <a:t>Мероприятия </a:t>
                      </a:r>
                    </a:p>
                  </a:txBody>
                  <a:tcPr/>
                </a:tc>
                <a:tc>
                  <a:txBody>
                    <a:bodyPr/>
                    <a:lstStyle/>
                    <a:p>
                      <a:pPr algn="ctr"/>
                      <a:r>
                        <a:rPr lang="ru-RU" dirty="0"/>
                        <a:t>План</a:t>
                      </a:r>
                    </a:p>
                  </a:txBody>
                  <a:tcPr/>
                </a:tc>
                <a:tc>
                  <a:txBody>
                    <a:bodyPr/>
                    <a:lstStyle/>
                    <a:p>
                      <a:pPr algn="ctr"/>
                      <a:r>
                        <a:rPr lang="ru-RU" dirty="0"/>
                        <a:t>Факт</a:t>
                      </a:r>
                    </a:p>
                  </a:txBody>
                  <a:tcPr/>
                </a:tc>
                <a:extLst>
                  <a:ext uri="{0D108BD9-81ED-4DB2-BD59-A6C34878D82A}">
                    <a16:rowId xmlns:a16="http://schemas.microsoft.com/office/drawing/2014/main" val="10000"/>
                  </a:ext>
                </a:extLst>
              </a:tr>
              <a:tr h="372041">
                <a:tc>
                  <a:txBody>
                    <a:bodyPr/>
                    <a:lstStyle/>
                    <a:p>
                      <a:pPr algn="l"/>
                      <a:r>
                        <a:rPr lang="ru-RU" sz="1200" b="1" kern="1200" dirty="0">
                          <a:solidFill>
                            <a:schemeClr val="dk1"/>
                          </a:solidFill>
                          <a:latin typeface="+mn-lt"/>
                          <a:ea typeface="+mn-ea"/>
                          <a:cs typeface="+mn-cs"/>
                        </a:rPr>
                        <a:t>Жилищно-коммунальное хозяйство</a:t>
                      </a:r>
                      <a:endParaRPr lang="ru-RU" sz="1200" dirty="0"/>
                    </a:p>
                  </a:txBody>
                  <a:tcPr/>
                </a:tc>
                <a:tc>
                  <a:txBody>
                    <a:bodyPr/>
                    <a:lstStyle/>
                    <a:p>
                      <a:pPr algn="ctr">
                        <a:spcAft>
                          <a:spcPts val="0"/>
                        </a:spcAft>
                      </a:pPr>
                      <a:r>
                        <a:rPr lang="ru-RU" sz="1000" b="1" dirty="0">
                          <a:solidFill>
                            <a:srgbClr val="000000"/>
                          </a:solidFill>
                          <a:latin typeface="Times New Roman"/>
                          <a:ea typeface="Times New Roman"/>
                          <a:cs typeface="Times New Roman"/>
                        </a:rPr>
                        <a:t>83 952,4</a:t>
                      </a:r>
                      <a:endParaRPr lang="ru-RU" sz="1200" dirty="0">
                        <a:latin typeface="Times New Roman"/>
                        <a:ea typeface="Times New Roman"/>
                        <a:cs typeface="Times New Roman"/>
                      </a:endParaRPr>
                    </a:p>
                  </a:txBody>
                  <a:tcPr marL="68580" marR="68580" marT="0" marB="0" anchor="ctr"/>
                </a:tc>
                <a:tc>
                  <a:txBody>
                    <a:bodyPr/>
                    <a:lstStyle/>
                    <a:p>
                      <a:pPr algn="ctr">
                        <a:spcAft>
                          <a:spcPts val="0"/>
                        </a:spcAft>
                      </a:pPr>
                      <a:r>
                        <a:rPr lang="ru-RU" sz="1000" b="1" dirty="0">
                          <a:solidFill>
                            <a:srgbClr val="000000"/>
                          </a:solidFill>
                          <a:latin typeface="Times New Roman"/>
                          <a:ea typeface="Times New Roman"/>
                          <a:cs typeface="Times New Roman"/>
                        </a:rPr>
                        <a:t>78 832,2</a:t>
                      </a:r>
                      <a:endParaRPr lang="ru-RU" sz="12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360040">
                <a:tc>
                  <a:txBody>
                    <a:bodyPr/>
                    <a:lstStyle/>
                    <a:p>
                      <a:pPr algn="l">
                        <a:spcAft>
                          <a:spcPts val="0"/>
                        </a:spcAft>
                      </a:pPr>
                      <a:endParaRPr lang="ru-RU" sz="1200" b="1" dirty="0">
                        <a:solidFill>
                          <a:srgbClr val="000000"/>
                        </a:solidFill>
                        <a:latin typeface="Times New Roman"/>
                        <a:ea typeface="Times New Roman"/>
                        <a:cs typeface="Times New Roman"/>
                      </a:endParaRPr>
                    </a:p>
                    <a:p>
                      <a:pPr algn="l">
                        <a:spcAft>
                          <a:spcPts val="0"/>
                        </a:spcAft>
                      </a:pPr>
                      <a:r>
                        <a:rPr lang="ru-RU" sz="1200" b="1" dirty="0">
                          <a:solidFill>
                            <a:srgbClr val="000000"/>
                          </a:solidFill>
                          <a:latin typeface="Times New Roman"/>
                          <a:ea typeface="Times New Roman"/>
                          <a:cs typeface="Times New Roman"/>
                        </a:rPr>
                        <a:t>Жилищное хозяйство в т.ч.:</a:t>
                      </a:r>
                      <a:endParaRPr lang="ru-RU" sz="1200" dirty="0">
                        <a:latin typeface="Times New Roman"/>
                        <a:ea typeface="Times New Roman"/>
                        <a:cs typeface="Times New Roman"/>
                      </a:endParaRPr>
                    </a:p>
                  </a:txBody>
                  <a:tcPr marL="68580" marR="68580" marT="0" marB="0"/>
                </a:tc>
                <a:tc>
                  <a:txBody>
                    <a:bodyPr/>
                    <a:lstStyle/>
                    <a:p>
                      <a:pPr algn="ctr">
                        <a:spcAft>
                          <a:spcPts val="0"/>
                        </a:spcAft>
                      </a:pPr>
                      <a:r>
                        <a:rPr lang="ru-RU" sz="1000" b="1" dirty="0">
                          <a:solidFill>
                            <a:srgbClr val="000000"/>
                          </a:solidFill>
                          <a:latin typeface="Times New Roman"/>
                          <a:ea typeface="Times New Roman"/>
                          <a:cs typeface="Times New Roman"/>
                        </a:rPr>
                        <a:t>59 258,9</a:t>
                      </a:r>
                      <a:endParaRPr lang="ru-RU" sz="1200" dirty="0">
                        <a:latin typeface="Times New Roman"/>
                        <a:ea typeface="Times New Roman"/>
                        <a:cs typeface="Times New Roman"/>
                      </a:endParaRPr>
                    </a:p>
                  </a:txBody>
                  <a:tcPr marL="68580" marR="68580" marT="0" marB="0" anchor="ctr"/>
                </a:tc>
                <a:tc>
                  <a:txBody>
                    <a:bodyPr/>
                    <a:lstStyle/>
                    <a:p>
                      <a:pPr algn="ctr">
                        <a:spcAft>
                          <a:spcPts val="0"/>
                        </a:spcAft>
                      </a:pPr>
                      <a:r>
                        <a:rPr lang="ru-RU" sz="1000" b="1" dirty="0">
                          <a:solidFill>
                            <a:srgbClr val="000000"/>
                          </a:solidFill>
                          <a:latin typeface="Times New Roman"/>
                          <a:ea typeface="Times New Roman"/>
                          <a:cs typeface="Times New Roman"/>
                        </a:rPr>
                        <a:t>54 514,7</a:t>
                      </a:r>
                      <a:endParaRPr lang="ru-RU" sz="12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564063">
                <a:tc>
                  <a:txBody>
                    <a:bodyPr/>
                    <a:lstStyle/>
                    <a:p>
                      <a:pPr algn="l">
                        <a:spcAft>
                          <a:spcPts val="0"/>
                        </a:spcAft>
                      </a:pPr>
                      <a:r>
                        <a:rPr lang="ru-RU" sz="1200" dirty="0">
                          <a:solidFill>
                            <a:srgbClr val="000000"/>
                          </a:solidFill>
                          <a:latin typeface="Times New Roman"/>
                          <a:ea typeface="Times New Roman"/>
                          <a:cs typeface="Times New Roman"/>
                        </a:rPr>
                        <a:t>Взносы на кап. ремонт муниципального жилищного фонда</a:t>
                      </a:r>
                      <a:endParaRPr lang="ru-RU" sz="1200" dirty="0">
                        <a:latin typeface="Times New Roman"/>
                        <a:ea typeface="Times New Roman"/>
                        <a:cs typeface="Times New Roman"/>
                      </a:endParaRPr>
                    </a:p>
                  </a:txBody>
                  <a:tcPr marL="68580" marR="68580" marT="0" marB="0"/>
                </a:tc>
                <a:tc>
                  <a:txBody>
                    <a:bodyPr/>
                    <a:lstStyle/>
                    <a:p>
                      <a:pPr algn="ctr">
                        <a:spcAft>
                          <a:spcPts val="0"/>
                        </a:spcAft>
                      </a:pPr>
                      <a:r>
                        <a:rPr lang="ru-RU" sz="1000" dirty="0">
                          <a:solidFill>
                            <a:srgbClr val="000000"/>
                          </a:solidFill>
                          <a:latin typeface="Times New Roman"/>
                          <a:ea typeface="Times New Roman"/>
                          <a:cs typeface="Times New Roman"/>
                        </a:rPr>
                        <a:t>447,1</a:t>
                      </a:r>
                      <a:endParaRPr lang="ru-RU" sz="12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a:solidFill>
                            <a:srgbClr val="000000"/>
                          </a:solidFill>
                          <a:latin typeface="Times New Roman"/>
                          <a:ea typeface="Times New Roman"/>
                          <a:cs typeface="Times New Roman"/>
                        </a:rPr>
                        <a:t>447,1</a:t>
                      </a:r>
                      <a:endParaRPr lang="ru-RU" sz="12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r h="564063">
                <a:tc>
                  <a:txBody>
                    <a:bodyPr/>
                    <a:lstStyle/>
                    <a:p>
                      <a:pPr algn="l">
                        <a:spcAft>
                          <a:spcPts val="0"/>
                        </a:spcAft>
                      </a:pPr>
                      <a:r>
                        <a:rPr lang="ru-RU" sz="1200" kern="1200" dirty="0">
                          <a:solidFill>
                            <a:srgbClr val="000000"/>
                          </a:solidFill>
                          <a:latin typeface="Times New Roman"/>
                          <a:ea typeface="Times New Roman"/>
                          <a:cs typeface="Times New Roman"/>
                        </a:rPr>
                        <a:t>Содержание и управление муниципальными квартирами</a:t>
                      </a:r>
                    </a:p>
                  </a:txBody>
                  <a:tcPr marL="68580" marR="68580" marT="0" marB="0"/>
                </a:tc>
                <a:tc>
                  <a:txBody>
                    <a:bodyPr/>
                    <a:lstStyle/>
                    <a:p>
                      <a:pPr algn="ctr">
                        <a:spcAft>
                          <a:spcPts val="0"/>
                        </a:spcAft>
                      </a:pPr>
                      <a:r>
                        <a:rPr lang="ru-RU" sz="1000" dirty="0">
                          <a:solidFill>
                            <a:srgbClr val="000000"/>
                          </a:solidFill>
                          <a:latin typeface="Times New Roman"/>
                          <a:ea typeface="Times New Roman"/>
                          <a:cs typeface="Times New Roman"/>
                        </a:rPr>
                        <a:t>319,6</a:t>
                      </a:r>
                      <a:endParaRPr lang="ru-RU" sz="12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a:solidFill>
                            <a:srgbClr val="000000"/>
                          </a:solidFill>
                          <a:latin typeface="Times New Roman"/>
                          <a:ea typeface="Times New Roman"/>
                          <a:cs typeface="Times New Roman"/>
                        </a:rPr>
                        <a:t>319,6</a:t>
                      </a:r>
                      <a:endParaRPr lang="ru-RU" sz="12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r h="564063">
                <a:tc>
                  <a:txBody>
                    <a:bodyPr/>
                    <a:lstStyle/>
                    <a:p>
                      <a:pPr algn="l">
                        <a:spcAft>
                          <a:spcPts val="0"/>
                        </a:spcAft>
                      </a:pPr>
                      <a:r>
                        <a:rPr lang="ru-RU" sz="1200" dirty="0">
                          <a:solidFill>
                            <a:srgbClr val="000000"/>
                          </a:solidFill>
                          <a:latin typeface="Times New Roman"/>
                          <a:ea typeface="Times New Roman"/>
                          <a:cs typeface="Times New Roman"/>
                        </a:rPr>
                        <a:t>Приобретение вторичного жилья для расселения МКД</a:t>
                      </a:r>
                      <a:endParaRPr lang="ru-RU" sz="1200" dirty="0">
                        <a:latin typeface="Times New Roman"/>
                        <a:ea typeface="Times New Roman"/>
                        <a:cs typeface="Times New Roman"/>
                      </a:endParaRPr>
                    </a:p>
                  </a:txBody>
                  <a:tcPr marL="68580" marR="68580" marT="0" marB="0"/>
                </a:tc>
                <a:tc>
                  <a:txBody>
                    <a:bodyPr/>
                    <a:lstStyle/>
                    <a:p>
                      <a:pPr algn="ctr">
                        <a:spcAft>
                          <a:spcPts val="0"/>
                        </a:spcAft>
                      </a:pPr>
                      <a:r>
                        <a:rPr lang="ru-RU" sz="1000" dirty="0">
                          <a:solidFill>
                            <a:srgbClr val="000000"/>
                          </a:solidFill>
                          <a:latin typeface="Times New Roman"/>
                          <a:ea typeface="Times New Roman"/>
                          <a:cs typeface="Times New Roman"/>
                        </a:rPr>
                        <a:t>58 702,3</a:t>
                      </a:r>
                      <a:endParaRPr lang="ru-RU" sz="12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a:solidFill>
                            <a:srgbClr val="000000"/>
                          </a:solidFill>
                          <a:latin typeface="Times New Roman"/>
                          <a:ea typeface="Times New Roman"/>
                          <a:cs typeface="Times New Roman"/>
                        </a:rPr>
                        <a:t>53 748,0</a:t>
                      </a:r>
                      <a:endParaRPr lang="ru-RU" sz="1200" dirty="0">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pic>
        <p:nvPicPr>
          <p:cNvPr id="3074" name="Picture 2" descr="C:\Users\98AF~1\AppData\Local\Temp\Rar$DIa0.824\PHOTO-2021-08-21-10-20-37.jpg"/>
          <p:cNvPicPr>
            <a:picLocks noChangeAspect="1" noChangeArrowheads="1"/>
          </p:cNvPicPr>
          <p:nvPr/>
        </p:nvPicPr>
        <p:blipFill>
          <a:blip r:embed="rId3" cstate="print"/>
          <a:srcRect/>
          <a:stretch>
            <a:fillRect/>
          </a:stretch>
        </p:blipFill>
        <p:spPr bwMode="auto">
          <a:xfrm>
            <a:off x="6564223" y="692697"/>
            <a:ext cx="2400265" cy="1800199"/>
          </a:xfrm>
          <a:prstGeom prst="rect">
            <a:avLst/>
          </a:prstGeom>
          <a:noFill/>
        </p:spPr>
      </p:pic>
      <p:pic>
        <p:nvPicPr>
          <p:cNvPr id="3075" name="Picture 3" descr="C:\Users\98AF~1\AppData\Local\Temp\Rar$DIa0.266\ПОСЛЕ Бетонный пер., напротив д. 11а.JPG"/>
          <p:cNvPicPr>
            <a:picLocks noChangeAspect="1" noChangeArrowheads="1"/>
          </p:cNvPicPr>
          <p:nvPr/>
        </p:nvPicPr>
        <p:blipFill>
          <a:blip r:embed="rId4" cstate="print"/>
          <a:srcRect/>
          <a:stretch>
            <a:fillRect/>
          </a:stretch>
        </p:blipFill>
        <p:spPr bwMode="auto">
          <a:xfrm>
            <a:off x="5796136" y="3187793"/>
            <a:ext cx="2843808" cy="15985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шивка 8"/>
          <p:cNvSpPr/>
          <p:nvPr/>
        </p:nvSpPr>
        <p:spPr>
          <a:xfrm>
            <a:off x="1187627" y="5850823"/>
            <a:ext cx="6840755" cy="827212"/>
          </a:xfrm>
          <a:prstGeom prst="chevron">
            <a:avLst/>
          </a:prstGeom>
          <a:gradFill>
            <a:gsLst>
              <a:gs pos="0">
                <a:srgbClr val="FFEFD1"/>
              </a:gs>
              <a:gs pos="64999">
                <a:srgbClr val="F0EBD5"/>
              </a:gs>
              <a:gs pos="100000">
                <a:srgbClr val="D1C39F"/>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Общий объем финансирования программ в 2021 году составил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4 066,3 </a:t>
            </a:r>
            <a:r>
              <a:rPr kumimoji="0" lang="ru-RU" sz="14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тыс.руб</a:t>
            </a:r>
            <a:r>
              <a:rPr kumimoji="0" lang="ru-RU" sz="14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4" name="Блок-схема: альтернативный процесс 13"/>
          <p:cNvSpPr/>
          <p:nvPr/>
        </p:nvSpPr>
        <p:spPr>
          <a:xfrm>
            <a:off x="1421794" y="2838152"/>
            <a:ext cx="2988888" cy="654223"/>
          </a:xfrm>
          <a:prstGeom prst="flowChartAlternateProcess">
            <a:avLst/>
          </a:prstGeom>
          <a:gradFill>
            <a:gsLst>
              <a:gs pos="0">
                <a:srgbClr val="FFEFD1"/>
              </a:gs>
              <a:gs pos="64999">
                <a:srgbClr val="F0EBD5"/>
              </a:gs>
              <a:gs pos="100000">
                <a:srgbClr val="D1C39F"/>
              </a:gs>
            </a:gsLst>
            <a:lin ang="5400000" scaled="0"/>
          </a:gradFill>
          <a:ln>
            <a:noFill/>
          </a:ln>
          <a:effectLst>
            <a:outerShdw blurRad="50800" dist="38100" dir="16200000" rotWithShape="0">
              <a:prstClr val="black">
                <a:alpha val="40000"/>
              </a:prstClr>
            </a:outerShdw>
          </a:effectLst>
          <a:scene3d>
            <a:camera prst="orthographicFront"/>
            <a:lightRig rig="threePt" dir="t"/>
          </a:scene3d>
          <a:sp3d prstMaterial="metal">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b="1" cap="all" dirty="0">
              <a:solidFill>
                <a:schemeClr val="tx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200" b="1" cap="all" dirty="0">
                <a:solidFill>
                  <a:schemeClr val="tx1"/>
                </a:solidFill>
                <a:latin typeface="Times New Roman" panose="02020603050405020304" pitchFamily="18" charset="0"/>
                <a:cs typeface="Times New Roman" panose="02020603050405020304" pitchFamily="18" charset="0"/>
              </a:rPr>
              <a:t>РЕЗУЛЬТАТЫ РЕАЛИЗАЦИИ программных мероприятий в 2021 </a:t>
            </a:r>
            <a:r>
              <a:rPr lang="ru-RU" sz="1200" b="1" cap="all" dirty="0" err="1">
                <a:solidFill>
                  <a:schemeClr val="tx1"/>
                </a:solidFill>
                <a:latin typeface="Times New Roman" panose="02020603050405020304" pitchFamily="18" charset="0"/>
                <a:cs typeface="Times New Roman" panose="02020603050405020304" pitchFamily="18" charset="0"/>
              </a:rPr>
              <a:t>гОДУ</a:t>
            </a:r>
            <a:r>
              <a:rPr lang="ru-RU" sz="1200" b="1" cap="all" dirty="0">
                <a:solidFill>
                  <a:schemeClr val="tx1"/>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endParaRPr lang="ru-RU" sz="1200" dirty="0">
              <a:solidFill>
                <a:schemeClr val="tx1"/>
              </a:solidFill>
            </a:endParaRPr>
          </a:p>
        </p:txBody>
      </p:sp>
      <p:sp>
        <p:nvSpPr>
          <p:cNvPr id="6" name="Горизонтальный свиток 5"/>
          <p:cNvSpPr/>
          <p:nvPr/>
        </p:nvSpPr>
        <p:spPr>
          <a:xfrm>
            <a:off x="1911350" y="44450"/>
            <a:ext cx="6769100" cy="576263"/>
          </a:xfrm>
          <a:prstGeom prst="horizontalScroll">
            <a:avLst>
              <a:gd name="adj" fmla="val 25000"/>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42" name="Прямая соединительная линия 41"/>
          <p:cNvCxnSpPr/>
          <p:nvPr/>
        </p:nvCxnSpPr>
        <p:spPr>
          <a:xfrm>
            <a:off x="179388" y="1412875"/>
            <a:ext cx="0" cy="53292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79388" y="6742113"/>
            <a:ext cx="8785225"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7354" name="TextBox 1"/>
          <p:cNvSpPr txBox="1">
            <a:spLocks noChangeArrowheads="1"/>
          </p:cNvSpPr>
          <p:nvPr/>
        </p:nvSpPr>
        <p:spPr bwMode="auto">
          <a:xfrm>
            <a:off x="1908175" y="1181674"/>
            <a:ext cx="6778625" cy="738664"/>
          </a:xfrm>
          <a:prstGeom prst="rect">
            <a:avLst/>
          </a:prstGeom>
          <a:noFill/>
          <a:ln w="9525">
            <a:noFill/>
            <a:miter lim="800000"/>
            <a:headEnd/>
            <a:tailEnd/>
          </a:ln>
        </p:spPr>
        <p:txBody>
          <a:bodyPr wrap="square">
            <a:spAutoFit/>
          </a:bodyPr>
          <a:lstStyle/>
          <a:p>
            <a:r>
              <a:rPr lang="ru-RU" sz="1200" b="1" dirty="0"/>
              <a:t>«Устойчивое общественное развитие на территории административного центра МО «Токсовское городское поселение»</a:t>
            </a:r>
          </a:p>
          <a:p>
            <a:r>
              <a:rPr lang="ru-RU" sz="1200" b="1" dirty="0"/>
              <a:t>«Развитие части территорий </a:t>
            </a:r>
            <a:r>
              <a:rPr kumimoji="0" lang="ru-RU" sz="1200" b="1" i="0" u="none" strike="noStrike" kern="1200" cap="none" spc="0" normalizeH="0" baseline="0" noProof="0" dirty="0">
                <a:ln>
                  <a:noFill/>
                </a:ln>
                <a:solidFill>
                  <a:prstClr val="black"/>
                </a:solidFill>
                <a:effectLst/>
                <a:uLnTx/>
                <a:uFillTx/>
                <a:latin typeface="Arial" charset="0"/>
                <a:ea typeface="+mn-ea"/>
                <a:cs typeface="+mn-cs"/>
              </a:rPr>
              <a:t>МО «Токсовское городское поселение»</a:t>
            </a:r>
            <a:r>
              <a:rPr lang="ru-RU" dirty="0"/>
              <a:t> </a:t>
            </a:r>
            <a:endParaRPr lang="ru-RU" sz="1200" dirty="0">
              <a:latin typeface="Times New Roman" pitchFamily="18" charset="0"/>
              <a:cs typeface="Times New Roman" pitchFamily="18" charset="0"/>
            </a:endParaRPr>
          </a:p>
        </p:txBody>
      </p:sp>
      <p:sp>
        <p:nvSpPr>
          <p:cNvPr id="4" name="TextBox 3"/>
          <p:cNvSpPr txBox="1"/>
          <p:nvPr/>
        </p:nvSpPr>
        <p:spPr>
          <a:xfrm>
            <a:off x="431479" y="3368002"/>
            <a:ext cx="5256583" cy="1015663"/>
          </a:xfrm>
          <a:prstGeom prst="rect">
            <a:avLst/>
          </a:prstGeom>
          <a:noFill/>
          <a:scene3d>
            <a:camera prst="orthographicFront"/>
            <a:lightRig rig="threePt" dir="t"/>
          </a:scene3d>
          <a:sp3d>
            <a:bevelT prst="slope"/>
          </a:sp3d>
        </p:spPr>
        <p:txBody>
          <a:bodyPr>
            <a:spAutoFit/>
          </a:bodyPr>
          <a:lstStyle/>
          <a:p>
            <a:pPr marL="171450" indent="-171450">
              <a:buFont typeface="Arial" charset="0"/>
              <a:buChar char="•"/>
              <a:defRPr/>
            </a:pPr>
            <a:endParaRPr lang="ru-RU" sz="1200" dirty="0">
              <a:latin typeface="Times New Roman" pitchFamily="18" charset="0"/>
              <a:cs typeface="Times New Roman" pitchFamily="18" charset="0"/>
            </a:endParaRPr>
          </a:p>
          <a:p>
            <a:pPr marL="171450" indent="-171450">
              <a:defRPr/>
            </a:pPr>
            <a:r>
              <a:rPr lang="ru-RU" sz="1200" dirty="0">
                <a:latin typeface="Times New Roman" pitchFamily="18" charset="0"/>
                <a:cs typeface="Times New Roman" pitchFamily="18" charset="0"/>
              </a:rPr>
              <a:t> 1</a:t>
            </a:r>
            <a:r>
              <a:rPr lang="ru-RU" sz="1200" b="1" dirty="0">
                <a:latin typeface="Times New Roman" pitchFamily="18" charset="0"/>
                <a:cs typeface="Times New Roman" pitchFamily="18" charset="0"/>
              </a:rPr>
              <a:t>. </a:t>
            </a:r>
            <a:r>
              <a:rPr lang="ru-RU" sz="1200" dirty="0">
                <a:effectLst/>
                <a:latin typeface="Times New Roman" panose="02020603050405020304" pitchFamily="18" charset="0"/>
                <a:ea typeface="Times New Roman" panose="02020603050405020304" pitchFamily="18" charset="0"/>
              </a:rPr>
              <a:t>Обустройство детской площадки в пос. Нов. Токсово ул. Парковая</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г.п</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Токсово</a:t>
            </a:r>
            <a:endParaRPr lang="ru-RU" dirty="0"/>
          </a:p>
          <a:p>
            <a:pPr marL="171450" indent="-171450">
              <a:defRPr/>
            </a:pPr>
            <a:r>
              <a:rPr lang="ru-RU" sz="1200" b="1" dirty="0">
                <a:latin typeface="Times New Roman" pitchFamily="18" charset="0"/>
                <a:cs typeface="Times New Roman" pitchFamily="18" charset="0"/>
              </a:rPr>
              <a:t>2. </a:t>
            </a:r>
            <a:r>
              <a:rPr lang="ru-RU" sz="1200" dirty="0">
                <a:effectLst/>
                <a:latin typeface="Times New Roman" panose="02020603050405020304" pitchFamily="18" charset="0"/>
                <a:ea typeface="Times New Roman" panose="02020603050405020304" pitchFamily="18" charset="0"/>
              </a:rPr>
              <a:t>Организация уличного освещения ул. Железнодорожная от ул. Озерной в </a:t>
            </a:r>
            <a:r>
              <a:rPr lang="ru-RU" sz="1200" dirty="0" err="1">
                <a:effectLst/>
                <a:latin typeface="Times New Roman" panose="02020603050405020304" pitchFamily="18" charset="0"/>
                <a:ea typeface="Times New Roman" panose="02020603050405020304" pitchFamily="18" charset="0"/>
              </a:rPr>
              <a:t>г.п</a:t>
            </a:r>
            <a:r>
              <a:rPr lang="ru-RU" sz="1200" dirty="0">
                <a:effectLst/>
                <a:latin typeface="Times New Roman" panose="02020603050405020304" pitchFamily="18" charset="0"/>
                <a:ea typeface="Times New Roman" panose="02020603050405020304" pitchFamily="18" charset="0"/>
              </a:rPr>
              <a:t>. Токсово</a:t>
            </a:r>
            <a:r>
              <a:rPr lang="ru-RU" sz="1200" dirty="0">
                <a:latin typeface="Times New Roman" pitchFamily="18" charset="0"/>
                <a:cs typeface="Times New Roman" pitchFamily="18" charset="0"/>
              </a:rPr>
              <a:t> </a:t>
            </a:r>
          </a:p>
        </p:txBody>
      </p:sp>
      <p:sp>
        <p:nvSpPr>
          <p:cNvPr id="12" name="Блок-схема: альтернативный процесс 11"/>
          <p:cNvSpPr/>
          <p:nvPr/>
        </p:nvSpPr>
        <p:spPr>
          <a:xfrm>
            <a:off x="2264026" y="641350"/>
            <a:ext cx="4396206" cy="615949"/>
          </a:xfrm>
          <a:prstGeom prst="flowChartAlternateProcess">
            <a:avLst/>
          </a:prstGeom>
          <a:gradFill>
            <a:gsLst>
              <a:gs pos="0">
                <a:srgbClr val="FFEFD1"/>
              </a:gs>
              <a:gs pos="64999">
                <a:srgbClr val="F0EBD5"/>
              </a:gs>
              <a:gs pos="100000">
                <a:srgbClr val="D1C39F"/>
              </a:gs>
            </a:gsLst>
            <a:lin ang="5400000" scaled="0"/>
          </a:gradFill>
          <a:ln>
            <a:noFill/>
          </a:ln>
          <a:effectLst>
            <a:outerShdw blurRad="50800" dist="38100" dir="16200000" rotWithShape="0">
              <a:prstClr val="black">
                <a:alpha val="40000"/>
              </a:prstClr>
            </a:outerShdw>
          </a:effectLst>
          <a:scene3d>
            <a:camera prst="orthographicFront"/>
            <a:lightRig rig="threePt" dir="t"/>
          </a:scene3d>
          <a:sp3d prstMaterial="metal">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anose="02020603050405020304" pitchFamily="18" charset="0"/>
              </a:rPr>
              <a:t>МУНИЦИПАЛЬНЫЕ ПРОГРАММЫ по ОБЩЕСТВЕННОМУ РАЗВИТИЮ ТЕРРИТОРИЙ ПОСЕЛЕНИЯ</a:t>
            </a:r>
            <a:endParaRPr lang="ru-RU" sz="1200" dirty="0">
              <a:solidFill>
                <a:schemeClr val="tx1"/>
              </a:solidFill>
            </a:endParaRPr>
          </a:p>
        </p:txBody>
      </p:sp>
      <p:sp>
        <p:nvSpPr>
          <p:cNvPr id="13" name="Блок-схема: альтернативный процесс 12"/>
          <p:cNvSpPr/>
          <p:nvPr/>
        </p:nvSpPr>
        <p:spPr>
          <a:xfrm>
            <a:off x="1385370" y="1963603"/>
            <a:ext cx="2988888" cy="358910"/>
          </a:xfrm>
          <a:prstGeom prst="flowChartAlternateProcess">
            <a:avLst/>
          </a:prstGeom>
          <a:gradFill>
            <a:gsLst>
              <a:gs pos="0">
                <a:srgbClr val="FFEFD1"/>
              </a:gs>
              <a:gs pos="64999">
                <a:srgbClr val="F0EBD5"/>
              </a:gs>
              <a:gs pos="100000">
                <a:srgbClr val="D1C39F"/>
              </a:gs>
            </a:gsLst>
            <a:lin ang="5400000" scaled="0"/>
          </a:gradFill>
          <a:ln>
            <a:noFill/>
          </a:ln>
          <a:effectLst>
            <a:outerShdw blurRad="50800" dist="38100" dir="16200000" rotWithShape="0">
              <a:prstClr val="black">
                <a:alpha val="40000"/>
              </a:prstClr>
            </a:outerShdw>
          </a:effectLst>
          <a:scene3d>
            <a:camera prst="orthographicFront"/>
            <a:lightRig rig="threePt" dir="t"/>
          </a:scene3d>
          <a:sp3d prstMaterial="metal">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anose="02020603050405020304" pitchFamily="18" charset="0"/>
              </a:rPr>
              <a:t>ЦЕЛЬ</a:t>
            </a:r>
            <a:endParaRPr lang="ru-RU" sz="1200" dirty="0">
              <a:solidFill>
                <a:schemeClr val="tx1"/>
              </a:solidFill>
            </a:endParaRPr>
          </a:p>
        </p:txBody>
      </p:sp>
      <p:pic>
        <p:nvPicPr>
          <p:cNvPr id="5736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95938" y="4191814"/>
            <a:ext cx="959493" cy="678294"/>
          </a:xfrm>
          <a:prstGeom prst="rect">
            <a:avLst/>
          </a:prstGeom>
          <a:noFill/>
          <a:ln w="9525">
            <a:noFill/>
            <a:miter lim="800000"/>
            <a:headEnd/>
            <a:tailEnd/>
          </a:ln>
        </p:spPr>
      </p:pic>
      <p:sp>
        <p:nvSpPr>
          <p:cNvPr id="3" name="Номер слайда 2"/>
          <p:cNvSpPr>
            <a:spLocks noGrp="1"/>
          </p:cNvSpPr>
          <p:nvPr>
            <p:ph type="sldNum" sz="quarter" idx="12"/>
          </p:nvPr>
        </p:nvSpPr>
        <p:spPr>
          <a:xfrm>
            <a:off x="6553200" y="6312910"/>
            <a:ext cx="2133600" cy="365125"/>
          </a:xfrm>
        </p:spPr>
        <p:txBody>
          <a:bodyPr/>
          <a:lstStyle/>
          <a:p>
            <a:pPr>
              <a:defRPr/>
            </a:pPr>
            <a:fld id="{76808594-9D20-49C2-83BF-DF5059E6DF69}" type="slidenum">
              <a:rPr lang="ru-RU"/>
              <a:pPr>
                <a:defRPr/>
              </a:pPr>
              <a:t>14</a:t>
            </a:fld>
            <a:endParaRPr lang="ru-RU" dirty="0"/>
          </a:p>
        </p:txBody>
      </p:sp>
      <p:sp>
        <p:nvSpPr>
          <p:cNvPr id="57367" name="Заголовок 14"/>
          <p:cNvSpPr txBox="1">
            <a:spLocks/>
          </p:cNvSpPr>
          <p:nvPr/>
        </p:nvSpPr>
        <p:spPr bwMode="auto">
          <a:xfrm>
            <a:off x="2916238" y="44450"/>
            <a:ext cx="5403850" cy="576263"/>
          </a:xfrm>
          <a:prstGeom prst="rect">
            <a:avLst/>
          </a:prstGeom>
          <a:noFill/>
          <a:ln w="9525">
            <a:noFill/>
            <a:miter lim="800000"/>
            <a:headEnd/>
            <a:tailEnd/>
          </a:ln>
        </p:spPr>
        <p:txBody>
          <a:bodyPr anchor="ctr"/>
          <a:lstStyle/>
          <a:p>
            <a:pPr algn="ctr"/>
            <a:r>
              <a:rPr lang="ru-RU" dirty="0">
                <a:solidFill>
                  <a:schemeClr val="bg1"/>
                </a:solidFill>
                <a:latin typeface="Times New Roman" pitchFamily="18" charset="0"/>
                <a:cs typeface="Times New Roman" pitchFamily="18" charset="0"/>
              </a:rPr>
              <a:t>Реализация муниципальных программ в 2021 году</a:t>
            </a:r>
          </a:p>
        </p:txBody>
      </p:sp>
      <p:sp>
        <p:nvSpPr>
          <p:cNvPr id="57368" name="Rectangle 26"/>
          <p:cNvSpPr>
            <a:spLocks noChangeArrowheads="1"/>
          </p:cNvSpPr>
          <p:nvPr/>
        </p:nvSpPr>
        <p:spPr bwMode="auto">
          <a:xfrm>
            <a:off x="395287" y="2349500"/>
            <a:ext cx="8065143" cy="461665"/>
          </a:xfrm>
          <a:prstGeom prst="rect">
            <a:avLst/>
          </a:prstGeom>
          <a:noFill/>
          <a:ln w="9525">
            <a:noFill/>
            <a:miter lim="800000"/>
            <a:headEnd/>
            <a:tailEnd/>
          </a:ln>
        </p:spPr>
        <p:txBody>
          <a:bodyPr wrap="square">
            <a:spAutoFit/>
          </a:bodyPr>
          <a:lstStyle/>
          <a:p>
            <a:r>
              <a:rPr lang="ru-RU" sz="1200" dirty="0"/>
              <a:t>Содействие участию населения в осуществлении местного самоуправления, создание комфортных условий жизнедеятельности</a:t>
            </a:r>
          </a:p>
        </p:txBody>
      </p:sp>
      <p:pic>
        <p:nvPicPr>
          <p:cNvPr id="57369" name="Picture 27" descr="Герб Токсово"/>
          <p:cNvPicPr>
            <a:picLocks noChangeAspect="1" noChangeArrowheads="1"/>
          </p:cNvPicPr>
          <p:nvPr/>
        </p:nvPicPr>
        <p:blipFill>
          <a:blip r:embed="rId4"/>
          <a:srcRect/>
          <a:stretch>
            <a:fillRect/>
          </a:stretch>
        </p:blipFill>
        <p:spPr bwMode="auto">
          <a:xfrm>
            <a:off x="323850" y="188913"/>
            <a:ext cx="1257300" cy="1524000"/>
          </a:xfrm>
          <a:prstGeom prst="rect">
            <a:avLst/>
          </a:prstGeom>
          <a:noFill/>
          <a:ln w="9525">
            <a:noFill/>
            <a:miter lim="800000"/>
            <a:headEnd/>
            <a:tailEnd/>
          </a:ln>
        </p:spPr>
      </p:pic>
      <p:pic>
        <p:nvPicPr>
          <p:cNvPr id="1026" name="Picture 2">
            <a:extLst>
              <a:ext uri="{FF2B5EF4-FFF2-40B4-BE49-F238E27FC236}">
                <a16:creationId xmlns:a16="http://schemas.microsoft.com/office/drawing/2014/main" id="{D0618989-11F4-4842-B40D-1C07354ED8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239" y="3501008"/>
            <a:ext cx="3384370" cy="212667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Да будет свет, или как Токсово становится ярче уже в наступившем году">
            <a:extLst>
              <a:ext uri="{FF2B5EF4-FFF2-40B4-BE49-F238E27FC236}">
                <a16:creationId xmlns:a16="http://schemas.microsoft.com/office/drawing/2014/main" id="{AD5334F4-3469-D23F-6868-DF36CF0E37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8727" y="4168776"/>
            <a:ext cx="2695575" cy="178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0"/>
            <a:ext cx="6624736" cy="523220"/>
          </a:xfrm>
          <a:prstGeom prst="rect">
            <a:avLst/>
          </a:prstGeom>
        </p:spPr>
        <p:txBody>
          <a:bodyPr wrap="square">
            <a:spAutoFit/>
          </a:bodyPr>
          <a:lstStyle/>
          <a:p>
            <a:pPr algn="ctr"/>
            <a:r>
              <a:rPr lang="ru-RU" sz="2800" b="1" dirty="0"/>
              <a:t>Культура, молодежная политика, спорт</a:t>
            </a:r>
            <a:endParaRPr lang="ru-RU" sz="2800" dirty="0"/>
          </a:p>
        </p:txBody>
      </p:sp>
      <p:sp>
        <p:nvSpPr>
          <p:cNvPr id="6" name="TextBox 5">
            <a:extLst>
              <a:ext uri="{FF2B5EF4-FFF2-40B4-BE49-F238E27FC236}">
                <a16:creationId xmlns:a16="http://schemas.microsoft.com/office/drawing/2014/main" id="{DB629E7F-C152-75DD-AD7C-79882CB603FA}"/>
              </a:ext>
            </a:extLst>
          </p:cNvPr>
          <p:cNvSpPr txBox="1"/>
          <p:nvPr/>
        </p:nvSpPr>
        <p:spPr>
          <a:xfrm>
            <a:off x="179512" y="412029"/>
            <a:ext cx="8784976" cy="6657720"/>
          </a:xfrm>
          <a:prstGeom prst="rect">
            <a:avLst/>
          </a:prstGeom>
          <a:noFill/>
        </p:spPr>
        <p:txBody>
          <a:bodyPr wrap="square">
            <a:spAutoFit/>
          </a:bodyPr>
          <a:lstStyle/>
          <a:p>
            <a:pPr algn="just">
              <a:lnSpc>
                <a:spcPct val="107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 Администрации работает муниципальное казенное учреждение «Культурно-досуговый центр» «Токсово». Главная цель деятельности МУ «КДЦ «Токсово» в 2021 году - создание комфортного пространства для проведения досуга и реализации творческих интересов. Вся работа была направлена на то, чтобы чутко реагировать на запросы населения и в меру своих возможностей удовлетворять.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Согласно муниципальному заданию за отчетный период в МУ «КДЦ «Токсово» проведено: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мероприятий на бесплатной основе (план - 421/ факт - 720);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количество участников бесплатных мероприятий – 17 312;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количество участников клубных формированиях (на бесплатной основе) - 715;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количество участников клубных формированиях (на платной основе) – 154.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a:effectLst/>
                <a:latin typeface="Times New Roman" panose="02020603050405020304" pitchFamily="18" charset="0"/>
                <a:ea typeface="Calibri" panose="020F0502020204030204" pitchFamily="34" charset="0"/>
              </a:rPr>
              <a:t>Особого внимания заслуживают спортивно-оздоровительные секции, которые пользуются популярностью у населения. Возможность в малой группе на свежем воздухе заниматься физической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культурой привлекает пожилых людей, а также семьи с детьми. Проект «Дворовый спорт», связанный с возрождением дворовых игр, совместных тренировок детей и родителей, полюбился жителям поселения. В зависимости от времени года участники играют в футбол, флорбол, хоккей или дартс.</a:t>
            </a:r>
            <a:r>
              <a:rPr lang="ru-RU" sz="1800" dirty="0">
                <a:effectLst/>
                <a:latin typeface="Times New Roman" panose="02020603050405020304" pitchFamily="18" charset="0"/>
                <a:ea typeface="Calibri" panose="020F0502020204030204" pitchFamily="34" charset="0"/>
              </a:rPr>
              <a:t> </a:t>
            </a:r>
            <a:r>
              <a:rPr lang="ru-RU" sz="1400" dirty="0">
                <a:effectLst/>
                <a:latin typeface="Times New Roman" panose="02020603050405020304" pitchFamily="18" charset="0"/>
                <a:ea typeface="Calibri" panose="020F0502020204030204" pitchFamily="34" charset="0"/>
              </a:rPr>
              <a:t>Не только спортивные достижения есть в копилке команды МУ «КДЦ «Токсово», но и самодеятельные коллективы художественного творчества радуют новым репертуаром и новыми победами. Так, фольклорно-этнографический ансамбль ингерманландских финнов «</a:t>
            </a:r>
            <a:r>
              <a:rPr lang="ru-RU" sz="1400" dirty="0" err="1">
                <a:effectLst/>
                <a:latin typeface="Times New Roman" panose="02020603050405020304" pitchFamily="18" charset="0"/>
                <a:ea typeface="Calibri" panose="020F0502020204030204" pitchFamily="34" charset="0"/>
              </a:rPr>
              <a:t>Рёнтюшки</a:t>
            </a:r>
            <a:r>
              <a:rPr lang="ru-RU" sz="1400" dirty="0">
                <a:effectLst/>
                <a:latin typeface="Times New Roman" panose="02020603050405020304" pitchFamily="18" charset="0"/>
                <a:ea typeface="Calibri" panose="020F0502020204030204" pitchFamily="34" charset="0"/>
              </a:rPr>
              <a:t>» стали дипломантами 1 степени победив в Межрегиональном фестивале-конкурсе традиционной музыкальной культуры «В старину бывало…». Коллектив принимает активное участие и в районных фестивалях, таких как «Мы разные, но мы вместе» и др. Народный самодеятельный коллектив «Радуга» также принял участие во многих фестивалях и конкурсах, проводимых во Всеволожском районе и Ленинградской области. Участие в международном творческом конкурсе принес коллективу диплом лауреатов 2 степени. Диплом 3 степени завоевал коллектив НСК "Радуга" в V Международном конкурсе "Terra </a:t>
            </a:r>
            <a:r>
              <a:rPr lang="ru-RU" sz="1400" dirty="0" err="1">
                <a:effectLst/>
                <a:latin typeface="Times New Roman" panose="02020603050405020304" pitchFamily="18" charset="0"/>
                <a:ea typeface="Calibri" panose="020F0502020204030204" pitchFamily="34" charset="0"/>
              </a:rPr>
              <a:t>Berlinica</a:t>
            </a:r>
            <a:r>
              <a:rPr lang="ru-RU" sz="1400" dirty="0">
                <a:effectLst/>
                <a:latin typeface="Times New Roman" panose="02020603050405020304" pitchFamily="18" charset="0"/>
                <a:ea typeface="Calibri" panose="020F0502020204030204" pitchFamily="34" charset="0"/>
              </a:rPr>
              <a:t>", приняв дистанционное участие. С 2021 года на базе МУ «КДЦ «Токсово» начал свою деятельность детский фольклорный ансамбль «Коростель», и уже в декабре они стали лауреатами I степени открытого фестиваля – конкурса «Народный театр – детям «Святки».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Хорошей традицией стало дарить подарки нуждающимся пожилым людям к Новому году. Акция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ДоброТоксово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молодежного совета всегда находит отклик 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токсовчан</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a:effectLst/>
                <a:latin typeface="Times New Roman" panose="02020603050405020304" pitchFamily="18" charset="0"/>
                <a:ea typeface="Calibri" panose="020F0502020204030204" pitchFamily="34" charset="0"/>
              </a:rPr>
              <a:t>2021 год запомнился нам волонтерскими акциями, которые нашли поддержку в поселении.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ашивка 8"/>
          <p:cNvSpPr/>
          <p:nvPr/>
        </p:nvSpPr>
        <p:spPr>
          <a:xfrm>
            <a:off x="5940152" y="5535235"/>
            <a:ext cx="3024336" cy="918101"/>
          </a:xfrm>
          <a:prstGeom prst="chevron">
            <a:avLst/>
          </a:prstGeom>
          <a:gradFill>
            <a:gsLst>
              <a:gs pos="0">
                <a:srgbClr val="FFEFD1"/>
              </a:gs>
              <a:gs pos="64999">
                <a:srgbClr val="F0EBD5"/>
              </a:gs>
              <a:gs pos="100000">
                <a:srgbClr val="D1C39F"/>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4" name="Блок-схема: альтернативный процесс 13"/>
          <p:cNvSpPr/>
          <p:nvPr/>
        </p:nvSpPr>
        <p:spPr>
          <a:xfrm>
            <a:off x="1181227" y="3164626"/>
            <a:ext cx="2988888" cy="551265"/>
          </a:xfrm>
          <a:prstGeom prst="flowChartAlternateProcess">
            <a:avLst/>
          </a:prstGeom>
          <a:gradFill>
            <a:gsLst>
              <a:gs pos="0">
                <a:srgbClr val="FFEFD1"/>
              </a:gs>
              <a:gs pos="64999">
                <a:srgbClr val="F0EBD5"/>
              </a:gs>
              <a:gs pos="100000">
                <a:srgbClr val="D1C39F"/>
              </a:gs>
            </a:gsLst>
            <a:lin ang="5400000" scaled="0"/>
          </a:gradFill>
          <a:ln>
            <a:noFill/>
          </a:ln>
          <a:effectLst>
            <a:outerShdw blurRad="50800" dist="38100" dir="16200000" rotWithShape="0">
              <a:prstClr val="black">
                <a:alpha val="40000"/>
              </a:prstClr>
            </a:outerShdw>
          </a:effectLst>
          <a:scene3d>
            <a:camera prst="orthographicFront"/>
            <a:lightRig rig="threePt" dir="t"/>
          </a:scene3d>
          <a:sp3d prstMaterial="metal">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b="1" cap="all" dirty="0">
              <a:solidFill>
                <a:schemeClr val="tx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200" b="1" cap="all" dirty="0">
                <a:solidFill>
                  <a:schemeClr val="tx1"/>
                </a:solidFill>
                <a:latin typeface="Times New Roman" panose="02020603050405020304" pitchFamily="18" charset="0"/>
                <a:cs typeface="Times New Roman" panose="02020603050405020304" pitchFamily="18" charset="0"/>
              </a:rPr>
              <a:t>Перечень ПРОВЕДЕННЫХ подпрограммных мероприятий:</a:t>
            </a:r>
          </a:p>
          <a:p>
            <a:pPr algn="ctr" fontAlgn="auto">
              <a:spcBef>
                <a:spcPts val="0"/>
              </a:spcBef>
              <a:spcAft>
                <a:spcPts val="0"/>
              </a:spcAft>
              <a:defRPr/>
            </a:pPr>
            <a:endParaRPr lang="ru-RU" sz="1200" dirty="0">
              <a:solidFill>
                <a:schemeClr val="tx1"/>
              </a:solidFill>
            </a:endParaRPr>
          </a:p>
        </p:txBody>
      </p:sp>
      <p:sp>
        <p:nvSpPr>
          <p:cNvPr id="6" name="Горизонтальный свиток 5"/>
          <p:cNvSpPr/>
          <p:nvPr/>
        </p:nvSpPr>
        <p:spPr>
          <a:xfrm>
            <a:off x="1911350" y="44450"/>
            <a:ext cx="6769100" cy="576263"/>
          </a:xfrm>
          <a:prstGeom prst="horizontalScroll">
            <a:avLst>
              <a:gd name="adj" fmla="val 25000"/>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42" name="Прямая соединительная линия 41"/>
          <p:cNvCxnSpPr/>
          <p:nvPr/>
        </p:nvCxnSpPr>
        <p:spPr>
          <a:xfrm>
            <a:off x="179388" y="1412875"/>
            <a:ext cx="0" cy="53292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79388" y="6742113"/>
            <a:ext cx="8785225"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0426" name="TextBox 1"/>
          <p:cNvSpPr txBox="1">
            <a:spLocks noChangeArrowheads="1"/>
          </p:cNvSpPr>
          <p:nvPr/>
        </p:nvSpPr>
        <p:spPr bwMode="auto">
          <a:xfrm>
            <a:off x="250825" y="1268413"/>
            <a:ext cx="5868836" cy="1754326"/>
          </a:xfrm>
          <a:prstGeom prst="rect">
            <a:avLst/>
          </a:prstGeom>
          <a:noFill/>
          <a:ln w="9525">
            <a:noFill/>
            <a:miter lim="800000"/>
            <a:headEnd/>
            <a:tailEnd/>
          </a:ln>
        </p:spPr>
        <p:txBody>
          <a:bodyPr wrap="square">
            <a:spAutoFit/>
          </a:bodyPr>
          <a:lstStyle/>
          <a:p>
            <a:r>
              <a:rPr lang="ru-RU" sz="1200" b="1" dirty="0">
                <a:latin typeface="Times New Roman" panose="02020603050405020304" pitchFamily="18" charset="0"/>
                <a:cs typeface="Times New Roman" pitchFamily="18" charset="0"/>
              </a:rPr>
              <a:t>«</a:t>
            </a:r>
            <a:r>
              <a:rPr lang="ru-RU" dirty="0">
                <a:latin typeface="Times New Roman" panose="02020603050405020304" pitchFamily="18" charset="0"/>
                <a:cs typeface="Times New Roman" panose="02020603050405020304" pitchFamily="18" charset="0"/>
              </a:rPr>
              <a:t>Развитие сферы культуры, спорта, молодежной политики</a:t>
            </a:r>
            <a:r>
              <a:rPr lang="ru-RU" sz="1200" dirty="0">
                <a:latin typeface="Times New Roman" pitchFamily="18" charset="0"/>
                <a:cs typeface="Times New Roman" pitchFamily="18" charset="0"/>
              </a:rPr>
              <a:t>»</a:t>
            </a:r>
          </a:p>
          <a:p>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Удовлетворение потребностей населения в сфере культуры и искусства, путем доступа к культурным ценностям. Развитие свободы творчества, проведение культурно-массовых и спортивных мероприятий, создание условий для развития и самореализации талантов</a:t>
            </a:r>
          </a:p>
        </p:txBody>
      </p:sp>
      <p:sp>
        <p:nvSpPr>
          <p:cNvPr id="4" name="TextBox 3"/>
          <p:cNvSpPr txBox="1"/>
          <p:nvPr/>
        </p:nvSpPr>
        <p:spPr>
          <a:xfrm>
            <a:off x="179512" y="3719993"/>
            <a:ext cx="5976664" cy="2862322"/>
          </a:xfrm>
          <a:prstGeom prst="rect">
            <a:avLst/>
          </a:prstGeom>
          <a:noFill/>
          <a:scene3d>
            <a:camera prst="orthographicFront"/>
            <a:lightRig rig="threePt" dir="t"/>
          </a:scene3d>
          <a:sp3d>
            <a:bevelT prst="slope"/>
          </a:sp3d>
        </p:spPr>
        <p:txBody>
          <a:bodyPr>
            <a:spAutoFit/>
          </a:bodyPr>
          <a:lstStyle/>
          <a:p>
            <a:pPr marL="171450" indent="-171450">
              <a:buFont typeface="Arial" charset="0"/>
              <a:buChar char="•"/>
              <a:defRPr/>
            </a:pPr>
            <a:r>
              <a:rPr lang="ru-RU" sz="1200" dirty="0">
                <a:latin typeface="Times New Roman" pitchFamily="18" charset="0"/>
                <a:cs typeface="Times New Roman" pitchFamily="18" charset="0"/>
              </a:rPr>
              <a:t>посещение жителями концертов и спектаклей по случаю празднования Международного женского дня, дня Победы, Нового года;  </a:t>
            </a:r>
          </a:p>
          <a:p>
            <a:pPr marL="171450" indent="-171450">
              <a:buFont typeface="Arial" charset="0"/>
              <a:buChar char="•"/>
              <a:defRPr/>
            </a:pPr>
            <a:r>
              <a:rPr lang="ru-RU" sz="1200" dirty="0">
                <a:latin typeface="Times New Roman" pitchFamily="18" charset="0"/>
                <a:cs typeface="Times New Roman" pitchFamily="18" charset="0"/>
              </a:rPr>
              <a:t>поздравление первоклассников с Днем Знаний;</a:t>
            </a:r>
          </a:p>
          <a:p>
            <a:pPr marL="171450" indent="-171450">
              <a:buFont typeface="Arial" charset="0"/>
              <a:buChar char="•"/>
              <a:defRPr/>
            </a:pPr>
            <a:r>
              <a:rPr lang="ru-RU" sz="1200" dirty="0">
                <a:latin typeface="Times New Roman" pitchFamily="18" charset="0"/>
                <a:cs typeface="Times New Roman" pitchFamily="18" charset="0"/>
              </a:rPr>
              <a:t>поздравление с государственными праздниками, юбилейными и иными торжественными датами жителей муниципального образования;</a:t>
            </a:r>
          </a:p>
          <a:p>
            <a:pPr marL="171450" indent="-171450">
              <a:buFont typeface="Arial" charset="0"/>
              <a:buChar char="•"/>
              <a:defRPr/>
            </a:pPr>
            <a:r>
              <a:rPr lang="ru-RU" sz="1200" dirty="0">
                <a:latin typeface="Times New Roman" pitchFamily="18" charset="0"/>
                <a:cs typeface="Times New Roman" pitchFamily="18" charset="0"/>
              </a:rPr>
              <a:t>поздравление юбиляров-долгожителей;</a:t>
            </a:r>
          </a:p>
          <a:p>
            <a:pPr marL="171450" indent="-171450">
              <a:buFont typeface="Arial" charset="0"/>
              <a:buChar char="•"/>
              <a:defRPr/>
            </a:pPr>
            <a:r>
              <a:rPr lang="ru-RU" sz="1200" dirty="0">
                <a:latin typeface="Times New Roman" pitchFamily="18" charset="0"/>
                <a:cs typeface="Times New Roman" pitchFamily="18" charset="0"/>
              </a:rPr>
              <a:t>поздравление супружеских пар, отметивших юбилей совместной жизни;</a:t>
            </a:r>
          </a:p>
          <a:p>
            <a:pPr marL="171450" indent="-171450">
              <a:buFont typeface="Arial" charset="0"/>
              <a:buChar char="•"/>
              <a:defRPr/>
            </a:pPr>
            <a:r>
              <a:rPr lang="ru-RU" sz="1200" dirty="0">
                <a:latin typeface="Times New Roman" pitchFamily="18" charset="0"/>
                <a:cs typeface="Times New Roman" pitchFamily="18" charset="0"/>
              </a:rPr>
              <a:t>публикация в муниципальных печатных изданиях официальных поздравлений юбиляров и супружеских пар, отметивших юбилей совместной жизни;</a:t>
            </a:r>
          </a:p>
          <a:p>
            <a:pPr marL="171450" indent="-171450">
              <a:buFont typeface="Arial" charset="0"/>
              <a:buChar char="•"/>
              <a:defRPr/>
            </a:pPr>
            <a:r>
              <a:rPr lang="ru-RU" sz="1200" dirty="0">
                <a:latin typeface="Times New Roman" pitchFamily="18" charset="0"/>
                <a:cs typeface="Times New Roman" pitchFamily="18" charset="0"/>
              </a:rPr>
              <a:t>в целях формирования патриотизма у граждан проведены экскурсии по местам боевой славы и в воинскую часть; </a:t>
            </a:r>
          </a:p>
          <a:p>
            <a:pPr marL="171450" indent="-171450">
              <a:buFont typeface="Arial" charset="0"/>
              <a:buChar char="•"/>
              <a:defRPr/>
            </a:pPr>
            <a:r>
              <a:rPr lang="ru-RU" sz="1200" dirty="0">
                <a:latin typeface="Times New Roman" pitchFamily="18" charset="0"/>
                <a:cs typeface="Times New Roman" pitchFamily="18" charset="0"/>
              </a:rPr>
              <a:t>для участия жителей округа в военно-патриотической акции «Бессмертный полк» по заявкам населения изготовлены </a:t>
            </a:r>
            <a:r>
              <a:rPr lang="ru-RU" sz="1200" dirty="0" err="1">
                <a:latin typeface="Times New Roman" pitchFamily="18" charset="0"/>
                <a:cs typeface="Times New Roman" pitchFamily="18" charset="0"/>
              </a:rPr>
              <a:t>штендеры</a:t>
            </a:r>
            <a:endParaRPr lang="ru-RU" sz="1200" dirty="0">
              <a:latin typeface="Times New Roman" pitchFamily="18" charset="0"/>
              <a:cs typeface="Times New Roman" pitchFamily="18" charset="0"/>
            </a:endParaRPr>
          </a:p>
          <a:p>
            <a:pPr marL="171450" indent="-171450">
              <a:buFont typeface="Arial" charset="0"/>
              <a:buChar char="•"/>
              <a:defRPr/>
            </a:pPr>
            <a:endParaRPr lang="ru-RU" sz="1200" dirty="0">
              <a:latin typeface="Times New Roman" pitchFamily="18" charset="0"/>
              <a:cs typeface="Times New Roman" pitchFamily="18" charset="0"/>
            </a:endParaRPr>
          </a:p>
          <a:p>
            <a:pPr marL="171450" indent="-171450">
              <a:buFont typeface="Arial" charset="0"/>
              <a:buChar char="•"/>
              <a:defRPr/>
            </a:pPr>
            <a:endParaRPr lang="ru-RU" sz="1200" dirty="0">
              <a:latin typeface="Times New Roman" pitchFamily="18" charset="0"/>
              <a:cs typeface="Times New Roman" pitchFamily="18" charset="0"/>
            </a:endParaRPr>
          </a:p>
        </p:txBody>
      </p:sp>
      <p:sp>
        <p:nvSpPr>
          <p:cNvPr id="60430" name="TextBox 4"/>
          <p:cNvSpPr txBox="1">
            <a:spLocks noChangeArrowheads="1"/>
          </p:cNvSpPr>
          <p:nvPr/>
        </p:nvSpPr>
        <p:spPr bwMode="auto">
          <a:xfrm>
            <a:off x="6372225" y="5499100"/>
            <a:ext cx="2232025" cy="954107"/>
          </a:xfrm>
          <a:prstGeom prst="rect">
            <a:avLst/>
          </a:prstGeom>
          <a:noFill/>
          <a:ln w="9525">
            <a:noFill/>
            <a:miter lim="800000"/>
            <a:headEnd/>
            <a:tailEnd/>
          </a:ln>
        </p:spPr>
        <p:txBody>
          <a:bodyPr>
            <a:spAutoFit/>
          </a:bodyPr>
          <a:lstStyle/>
          <a:p>
            <a:pPr algn="ctr"/>
            <a:r>
              <a:rPr lang="ru-RU" sz="1400" b="1" i="1" dirty="0">
                <a:latin typeface="Times New Roman" pitchFamily="18" charset="0"/>
                <a:cs typeface="Times New Roman" pitchFamily="18" charset="0"/>
              </a:rPr>
              <a:t>Общий объем финансирования программы составляет 30 449,4 </a:t>
            </a:r>
            <a:r>
              <a:rPr lang="ru-RU" sz="1400" b="1" i="1" dirty="0" err="1">
                <a:latin typeface="Times New Roman" pitchFamily="18" charset="0"/>
                <a:cs typeface="Times New Roman" pitchFamily="18" charset="0"/>
              </a:rPr>
              <a:t>тыс.руб</a:t>
            </a:r>
            <a:r>
              <a:rPr lang="ru-RU" sz="1400" b="1" i="1" dirty="0">
                <a:latin typeface="Times New Roman" pitchFamily="18" charset="0"/>
                <a:cs typeface="Times New Roman" pitchFamily="18" charset="0"/>
              </a:rPr>
              <a:t>. </a:t>
            </a:r>
          </a:p>
        </p:txBody>
      </p:sp>
      <p:sp>
        <p:nvSpPr>
          <p:cNvPr id="12" name="Блок-схема: альтернативный процесс 11"/>
          <p:cNvSpPr/>
          <p:nvPr/>
        </p:nvSpPr>
        <p:spPr>
          <a:xfrm>
            <a:off x="2189336" y="730869"/>
            <a:ext cx="2988888" cy="358909"/>
          </a:xfrm>
          <a:prstGeom prst="flowChartAlternateProcess">
            <a:avLst/>
          </a:prstGeom>
          <a:gradFill>
            <a:gsLst>
              <a:gs pos="0">
                <a:srgbClr val="FFEFD1"/>
              </a:gs>
              <a:gs pos="64999">
                <a:srgbClr val="F0EBD5"/>
              </a:gs>
              <a:gs pos="100000">
                <a:srgbClr val="D1C39F"/>
              </a:gs>
            </a:gsLst>
            <a:lin ang="5400000" scaled="0"/>
          </a:gradFill>
          <a:ln>
            <a:noFill/>
          </a:ln>
          <a:effectLst>
            <a:outerShdw blurRad="50800" dist="38100" dir="16200000" rotWithShape="0">
              <a:prstClr val="black">
                <a:alpha val="40000"/>
              </a:prstClr>
            </a:outerShdw>
          </a:effectLst>
          <a:scene3d>
            <a:camera prst="orthographicFront"/>
            <a:lightRig rig="threePt" dir="t"/>
          </a:scene3d>
          <a:sp3d prstMaterial="metal">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anose="02020603050405020304" pitchFamily="18" charset="0"/>
              </a:rPr>
              <a:t>МУНИЦИПАЛЬНАЯ ПРОГРАММА</a:t>
            </a:r>
            <a:endParaRPr lang="ru-RU" sz="1200" dirty="0">
              <a:solidFill>
                <a:schemeClr val="tx1"/>
              </a:solidFill>
            </a:endParaRPr>
          </a:p>
        </p:txBody>
      </p:sp>
      <p:sp>
        <p:nvSpPr>
          <p:cNvPr id="13" name="Блок-схема: альтернативный процесс 12"/>
          <p:cNvSpPr/>
          <p:nvPr/>
        </p:nvSpPr>
        <p:spPr>
          <a:xfrm>
            <a:off x="1690799" y="1740499"/>
            <a:ext cx="2988888" cy="358910"/>
          </a:xfrm>
          <a:prstGeom prst="flowChartAlternateProcess">
            <a:avLst/>
          </a:prstGeom>
          <a:gradFill>
            <a:gsLst>
              <a:gs pos="0">
                <a:srgbClr val="FFEFD1"/>
              </a:gs>
              <a:gs pos="64999">
                <a:srgbClr val="F0EBD5"/>
              </a:gs>
              <a:gs pos="100000">
                <a:srgbClr val="D1C39F"/>
              </a:gs>
            </a:gsLst>
            <a:lin ang="5400000" scaled="0"/>
          </a:gradFill>
          <a:ln>
            <a:noFill/>
          </a:ln>
          <a:effectLst>
            <a:outerShdw blurRad="50800" dist="38100" dir="16200000" rotWithShape="0">
              <a:prstClr val="black">
                <a:alpha val="40000"/>
              </a:prstClr>
            </a:outerShdw>
          </a:effectLst>
          <a:scene3d>
            <a:camera prst="orthographicFront"/>
            <a:lightRig rig="threePt" dir="t"/>
          </a:scene3d>
          <a:sp3d prstMaterial="metal">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anose="02020603050405020304" pitchFamily="18" charset="0"/>
              </a:rPr>
              <a:t>ЦЕЛЬ</a:t>
            </a:r>
            <a:endParaRPr lang="ru-RU" sz="1200" dirty="0">
              <a:solidFill>
                <a:schemeClr val="tx1"/>
              </a:solidFill>
            </a:endParaRPr>
          </a:p>
        </p:txBody>
      </p:sp>
      <p:sp>
        <p:nvSpPr>
          <p:cNvPr id="3" name="Номер слайда 2"/>
          <p:cNvSpPr>
            <a:spLocks noGrp="1"/>
          </p:cNvSpPr>
          <p:nvPr>
            <p:ph type="sldNum" sz="quarter" idx="12"/>
          </p:nvPr>
        </p:nvSpPr>
        <p:spPr/>
        <p:txBody>
          <a:bodyPr/>
          <a:lstStyle/>
          <a:p>
            <a:pPr>
              <a:defRPr/>
            </a:pPr>
            <a:fld id="{0F85381A-A111-4678-AA5B-32182F7B1E62}" type="slidenum">
              <a:rPr lang="ru-RU"/>
              <a:pPr>
                <a:defRPr/>
              </a:pPr>
              <a:t>16</a:t>
            </a:fld>
            <a:endParaRPr lang="ru-RU" dirty="0"/>
          </a:p>
        </p:txBody>
      </p:sp>
      <p:sp>
        <p:nvSpPr>
          <p:cNvPr id="60438" name="Заголовок 14"/>
          <p:cNvSpPr txBox="1">
            <a:spLocks/>
          </p:cNvSpPr>
          <p:nvPr/>
        </p:nvSpPr>
        <p:spPr bwMode="auto">
          <a:xfrm>
            <a:off x="2916238" y="44450"/>
            <a:ext cx="5403850" cy="576263"/>
          </a:xfrm>
          <a:prstGeom prst="rect">
            <a:avLst/>
          </a:prstGeom>
          <a:noFill/>
          <a:ln w="9525">
            <a:noFill/>
            <a:miter lim="800000"/>
            <a:headEnd/>
            <a:tailEnd/>
          </a:ln>
        </p:spPr>
        <p:txBody>
          <a:bodyPr anchor="ctr"/>
          <a:lstStyle/>
          <a:p>
            <a:pPr algn="ctr"/>
            <a:r>
              <a:rPr lang="ru-RU" dirty="0">
                <a:solidFill>
                  <a:schemeClr val="bg1"/>
                </a:solidFill>
                <a:latin typeface="Times New Roman" pitchFamily="18" charset="0"/>
                <a:cs typeface="Times New Roman" pitchFamily="18" charset="0"/>
              </a:rPr>
              <a:t>Реализация муниципальных программ в 2021 году</a:t>
            </a:r>
          </a:p>
        </p:txBody>
      </p:sp>
      <p:pic>
        <p:nvPicPr>
          <p:cNvPr id="60439" name="Picture 28" descr="Герб Токсово"/>
          <p:cNvPicPr>
            <a:picLocks noChangeAspect="1" noChangeArrowheads="1"/>
          </p:cNvPicPr>
          <p:nvPr/>
        </p:nvPicPr>
        <p:blipFill>
          <a:blip r:embed="rId3"/>
          <a:srcRect/>
          <a:stretch>
            <a:fillRect/>
          </a:stretch>
        </p:blipFill>
        <p:spPr bwMode="auto">
          <a:xfrm>
            <a:off x="395288" y="188913"/>
            <a:ext cx="825500" cy="1008062"/>
          </a:xfrm>
          <a:prstGeom prst="rect">
            <a:avLst/>
          </a:prstGeom>
          <a:noFill/>
          <a:ln w="9525">
            <a:noFill/>
            <a:miter lim="800000"/>
            <a:headEnd/>
            <a:tailEnd/>
          </a:ln>
        </p:spPr>
      </p:pic>
      <p:pic>
        <p:nvPicPr>
          <p:cNvPr id="60440"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156325" y="995263"/>
            <a:ext cx="2466975" cy="1387673"/>
          </a:xfrm>
          <a:prstGeom prst="rect">
            <a:avLst/>
          </a:prstGeom>
          <a:noFill/>
          <a:ln w="9525">
            <a:noFill/>
            <a:miter lim="800000"/>
            <a:headEnd/>
            <a:tailEnd/>
          </a:ln>
        </p:spPr>
      </p:pic>
      <p:pic>
        <p:nvPicPr>
          <p:cNvPr id="60441"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768981" y="4168047"/>
            <a:ext cx="736393" cy="511786"/>
          </a:xfrm>
          <a:prstGeom prst="rect">
            <a:avLst/>
          </a:prstGeom>
          <a:noFill/>
          <a:ln w="9525">
            <a:noFill/>
            <a:miter lim="800000"/>
            <a:headEnd/>
            <a:tailEnd/>
          </a:ln>
        </p:spPr>
      </p:pic>
      <p:pic>
        <p:nvPicPr>
          <p:cNvPr id="1026" name="Picture 2">
            <a:extLst>
              <a:ext uri="{FF2B5EF4-FFF2-40B4-BE49-F238E27FC236}">
                <a16:creationId xmlns:a16="http://schemas.microsoft.com/office/drawing/2014/main" id="{1D768C36-6462-E97E-843E-45C324CEE6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9662" y="620712"/>
            <a:ext cx="2773513" cy="17622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9C5629-0C7E-C70C-8424-CB3CC677BF9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9662" y="3578106"/>
            <a:ext cx="2773511" cy="1714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260649"/>
            <a:ext cx="5814392" cy="523220"/>
          </a:xfrm>
          <a:prstGeom prst="rect">
            <a:avLst/>
          </a:prstGeom>
        </p:spPr>
        <p:txBody>
          <a:bodyPr wrap="square">
            <a:spAutoFit/>
          </a:bodyPr>
          <a:lstStyle/>
          <a:p>
            <a:pPr lvl="0" indent="450850" algn="ctr" fontAlgn="base">
              <a:spcBef>
                <a:spcPct val="0"/>
              </a:spcBef>
              <a:spcAft>
                <a:spcPct val="0"/>
              </a:spcAft>
            </a:pP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Программный бюджет</a:t>
            </a:r>
          </a:p>
        </p:txBody>
      </p:sp>
      <p:sp>
        <p:nvSpPr>
          <p:cNvPr id="4" name="Прямоугольник 3"/>
          <p:cNvSpPr/>
          <p:nvPr/>
        </p:nvSpPr>
        <p:spPr>
          <a:xfrm>
            <a:off x="611560" y="836712"/>
            <a:ext cx="8280920" cy="286232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Муниципальная программа – это документ, определяющий цели и задачи муниципальной политики в определенной сфере, способы их достижения, примерные объемы используемых финансовых ресурсов. Программный бюджет позволяет оценить, насколько эффективно используются бюджетные средства. </a:t>
            </a:r>
          </a:p>
          <a:p>
            <a:pPr algn="just"/>
            <a:r>
              <a:rPr lang="ru-RU" dirty="0">
                <a:latin typeface="Times New Roman" panose="02020603050405020304" pitchFamily="18" charset="0"/>
                <a:cs typeface="Times New Roman" panose="02020603050405020304" pitchFamily="18" charset="0"/>
              </a:rPr>
              <a:t>     В 2021 году в МО «Токсовское городское  поселение» осуществлялась реализация 17 муниципальных программ. Подробная информация обо всех принятых муниципальных программах, их целях, мероприятиях, финансировании, показателях результативности содержится  на сайте администрации в разделе «Муниципальные программы»: </a:t>
            </a:r>
            <a:r>
              <a:rPr lang="en-US" dirty="0">
                <a:latin typeface="Times New Roman" panose="02020603050405020304" pitchFamily="18" charset="0"/>
                <a:cs typeface="Times New Roman" panose="02020603050405020304" pitchFamily="18" charset="0"/>
              </a:rPr>
              <a:t>https://www.toksovo-lo.ru/municipal-nye-programmy.html</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1"/>
            <a:ext cx="8352928" cy="369332"/>
          </a:xfrm>
          <a:prstGeom prst="rect">
            <a:avLst/>
          </a:prstGeom>
        </p:spPr>
        <p:txBody>
          <a:bodyPr wrap="square">
            <a:spAutoFit/>
          </a:bodyPr>
          <a:lstStyle/>
          <a:p>
            <a:r>
              <a:rPr lang="ru-RU" b="1" dirty="0"/>
              <a:t>ДОЛЯ РАСХОДОВ, ФОРМИРУЕМАЯ В РАМКАХ МУНИЦИПАЛЬНЫХ ПРОГРАММ </a:t>
            </a:r>
          </a:p>
        </p:txBody>
      </p:sp>
      <p:graphicFrame>
        <p:nvGraphicFramePr>
          <p:cNvPr id="3" name="Диаграмма 2">
            <a:extLst>
              <a:ext uri="{FF2B5EF4-FFF2-40B4-BE49-F238E27FC236}">
                <a16:creationId xmlns:a16="http://schemas.microsoft.com/office/drawing/2014/main" id="{AF8259A7-A53B-4660-A23F-7DAA5CBB5891}"/>
              </a:ext>
            </a:extLst>
          </p:cNvPr>
          <p:cNvGraphicFramePr>
            <a:graphicFrameLocks/>
          </p:cNvGraphicFramePr>
          <p:nvPr>
            <p:extLst>
              <p:ext uri="{D42A27DB-BD31-4B8C-83A1-F6EECF244321}">
                <p14:modId xmlns:p14="http://schemas.microsoft.com/office/powerpoint/2010/main" val="1046141357"/>
              </p:ext>
            </p:extLst>
          </p:nvPr>
        </p:nvGraphicFramePr>
        <p:xfrm>
          <a:off x="539552" y="692696"/>
          <a:ext cx="8208912"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08912" cy="6124754"/>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 - контроль за правильностью исчисления, - полнотой и своевременностью уплаты, - начисление, - учет, - взыскание, - принятие решений о возврате (зачете) излишне уплаченных (взысканных) платежей, пеней и штрафов по ним, являющихся доходами бюджетов бюджетной системы РФ.  </a:t>
            </a:r>
          </a:p>
          <a:p>
            <a:r>
              <a:rPr lang="ru-RU" sz="1400" dirty="0">
                <a:latin typeface="Times New Roman" panose="02020603050405020304" pitchFamily="18" charset="0"/>
                <a:cs typeface="Times New Roman" panose="02020603050405020304" pitchFamily="18" charset="0"/>
              </a:rPr>
              <a:t>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400" dirty="0" err="1">
                <a:latin typeface="Times New Roman" panose="02020603050405020304" pitchFamily="18" charset="0"/>
                <a:cs typeface="Times New Roman" panose="02020603050405020304" pitchFamily="18" charset="0"/>
              </a:rPr>
              <a:t>ая</a:t>
            </a:r>
            <a:r>
              <a:rPr lang="ru-RU" sz="1400" dirty="0">
                <a:latin typeface="Times New Roman" panose="02020603050405020304" pitchFamily="18" charset="0"/>
                <a:cs typeface="Times New Roman" panose="02020603050405020304" pitchFamily="18" charset="0"/>
              </a:rPr>
              <a:t>) право осуществлять операции с источниками финансирования дефицита бюджета. </a:t>
            </a:r>
          </a:p>
          <a:p>
            <a:r>
              <a:rPr lang="ru-RU" sz="1400" dirty="0">
                <a:latin typeface="Times New Roman" panose="02020603050405020304" pitchFamily="18" charset="0"/>
                <a:cs typeface="Times New Roman" panose="02020603050405020304" pitchFamily="18" charset="0"/>
              </a:rPr>
              <a:t>  Бюджет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a:t>
            </a:r>
          </a:p>
          <a:p>
            <a:r>
              <a:rPr lang="ru-RU" sz="1400" dirty="0">
                <a:latin typeface="Times New Roman" panose="02020603050405020304" pitchFamily="18" charset="0"/>
                <a:cs typeface="Times New Roman" panose="02020603050405020304" pitchFamily="18" charset="0"/>
              </a:rPr>
              <a:t>           Бюджет государственного внебюджетного фонда 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 Бюджетами государственных внебюджетных фондов Российской Федерации являются: - бюджет Пенсионного фонда Российской Федерации; - бюджет Фонда социального страхования Российской Федерации; - бюджет Федерального фонда обязательного медицинского страхования. Бюджетами территориальных государственных внебюджетных фондов являются бюджеты территориальных фондов обязательного медицинского страхования.</a:t>
            </a:r>
          </a:p>
          <a:p>
            <a:r>
              <a:rPr lang="ru-RU" sz="1400" dirty="0">
                <a:latin typeface="Times New Roman" panose="02020603050405020304" pitchFamily="18" charset="0"/>
                <a:cs typeface="Times New Roman" panose="02020603050405020304" pitchFamily="18" charset="0"/>
              </a:rPr>
              <a:t>         Бюджет консолидированный Свод бюджетов бюджетной системы Российской Федерации на соответствующей территории (за исключением бюджетов государственных внебюджетных фондов). Консолидированным может быть бюджет на местном уровне (свод бюджета муниципального образования и бюджетов входящих в него поселений), региональном (свод бюджета субъекта Российской Федерации и бюджетов входящих в него муниципальных образований), федеральном (свод всех бюджетов бюджетной системы Российской Федерации).</a:t>
            </a:r>
          </a:p>
        </p:txBody>
      </p:sp>
      <p:sp>
        <p:nvSpPr>
          <p:cNvPr id="3" name="Прямоугольник 2"/>
          <p:cNvSpPr/>
          <p:nvPr/>
        </p:nvSpPr>
        <p:spPr>
          <a:xfrm>
            <a:off x="3966738" y="179348"/>
            <a:ext cx="2189437"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ГЛОССАРИЙ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9" name="Picture 9"/>
          <p:cNvPicPr>
            <a:picLocks noChangeAspect="1" noChangeArrowheads="1"/>
          </p:cNvPicPr>
          <p:nvPr/>
        </p:nvPicPr>
        <p:blipFill>
          <a:blip r:embed="rId3"/>
          <a:srcRect l="37274" t="11276" r="3514" b="6581"/>
          <a:stretch>
            <a:fillRect/>
          </a:stretch>
        </p:blipFill>
        <p:spPr bwMode="auto">
          <a:xfrm>
            <a:off x="0" y="-57758"/>
            <a:ext cx="9144000" cy="6915757"/>
          </a:xfrm>
          <a:prstGeom prst="rect">
            <a:avLst/>
          </a:prstGeom>
          <a:noFill/>
          <a:ln w="9525">
            <a:noFill/>
            <a:miter lim="800000"/>
            <a:headEnd/>
            <a:tailEnd/>
          </a:ln>
          <a:effectLst/>
        </p:spPr>
      </p:pic>
      <p:sp>
        <p:nvSpPr>
          <p:cNvPr id="61442" name="Заголовок 14"/>
          <p:cNvSpPr>
            <a:spLocks noGrp="1"/>
          </p:cNvSpPr>
          <p:nvPr>
            <p:ph type="ctrTitle"/>
          </p:nvPr>
        </p:nvSpPr>
        <p:spPr>
          <a:xfrm>
            <a:off x="1187451" y="57149"/>
            <a:ext cx="6696917" cy="851571"/>
          </a:xfrm>
        </p:spPr>
        <p:txBody>
          <a:bodyPr>
            <a:normAutofit fontScale="90000"/>
          </a:bodyPr>
          <a:lstStyle/>
          <a:p>
            <a:pPr eaLnBrk="1" hangingPunct="1"/>
            <a:r>
              <a:rPr lang="ru-RU" sz="1800" b="1" dirty="0">
                <a:solidFill>
                  <a:schemeClr val="hlink"/>
                </a:solidFill>
              </a:rPr>
              <a:t>Муниципальное образование </a:t>
            </a:r>
            <a:br>
              <a:rPr lang="ru-RU" sz="1800" b="1" dirty="0">
                <a:solidFill>
                  <a:schemeClr val="hlink"/>
                </a:solidFill>
              </a:rPr>
            </a:br>
            <a:r>
              <a:rPr lang="ru-RU" sz="1800" b="1" dirty="0">
                <a:solidFill>
                  <a:schemeClr val="hlink"/>
                </a:solidFill>
              </a:rPr>
              <a:t>«Токсовское городское поселение» Всеволожского муниципального района Ленинградской области</a:t>
            </a:r>
            <a:endParaRPr lang="ru-RU" sz="1800" dirty="0">
              <a:solidFill>
                <a:schemeClr val="bg1"/>
              </a:solidFill>
              <a:latin typeface="Times New Roman" pitchFamily="18" charset="0"/>
              <a:cs typeface="Times New Roman" pitchFamily="18" charset="0"/>
            </a:endParaRPr>
          </a:p>
        </p:txBody>
      </p:sp>
      <p:cxnSp>
        <p:nvCxnSpPr>
          <p:cNvPr id="42" name="Прямая соединительная линия 41"/>
          <p:cNvCxnSpPr/>
          <p:nvPr/>
        </p:nvCxnSpPr>
        <p:spPr>
          <a:xfrm>
            <a:off x="179388" y="1412875"/>
            <a:ext cx="0" cy="53292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79388" y="6742113"/>
            <a:ext cx="8785225"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pPr>
              <a:defRPr/>
            </a:pPr>
            <a:fld id="{36EDA19E-A78E-4AE7-8B84-700E25FEC085}" type="slidenum">
              <a:rPr lang="ru-RU"/>
              <a:pPr>
                <a:defRPr/>
              </a:pPr>
              <a:t>2</a:t>
            </a:fld>
            <a:endParaRPr lang="ru-RU"/>
          </a:p>
        </p:txBody>
      </p:sp>
      <p:pic>
        <p:nvPicPr>
          <p:cNvPr id="2" name="Picture 4" descr="toksovo_pos_coa">
            <a:extLst>
              <a:ext uri="{FF2B5EF4-FFF2-40B4-BE49-F238E27FC236}">
                <a16:creationId xmlns:a16="http://schemas.microsoft.com/office/drawing/2014/main" id="{B19C2198-1EA8-061B-3073-49B6D67B475D}"/>
              </a:ext>
            </a:extLst>
          </p:cNvPr>
          <p:cNvPicPr>
            <a:picLocks noChangeAspect="1" noChangeArrowheads="1"/>
          </p:cNvPicPr>
          <p:nvPr/>
        </p:nvPicPr>
        <p:blipFill>
          <a:blip r:embed="rId4"/>
          <a:srcRect/>
          <a:stretch>
            <a:fillRect/>
          </a:stretch>
        </p:blipFill>
        <p:spPr bwMode="auto">
          <a:xfrm>
            <a:off x="179388" y="138812"/>
            <a:ext cx="1008063" cy="1223962"/>
          </a:xfrm>
          <a:prstGeom prst="rect">
            <a:avLst/>
          </a:prstGeom>
          <a:noFill/>
          <a:ln w="9525">
            <a:noFill/>
            <a:miter lim="800000"/>
            <a:headEnd/>
            <a:tailEnd/>
          </a:ln>
        </p:spPr>
      </p:pic>
      <p:sp>
        <p:nvSpPr>
          <p:cNvPr id="7" name="TextBox 6">
            <a:extLst>
              <a:ext uri="{FF2B5EF4-FFF2-40B4-BE49-F238E27FC236}">
                <a16:creationId xmlns:a16="http://schemas.microsoft.com/office/drawing/2014/main" id="{AD3CEC09-0248-D2B1-D24F-6C1A40B20C20}"/>
              </a:ext>
            </a:extLst>
          </p:cNvPr>
          <p:cNvSpPr txBox="1"/>
          <p:nvPr/>
        </p:nvSpPr>
        <p:spPr>
          <a:xfrm>
            <a:off x="179388" y="1362774"/>
            <a:ext cx="3096468" cy="2585323"/>
          </a:xfrm>
          <a:prstGeom prst="rect">
            <a:avLst/>
          </a:prstGeom>
          <a:noFill/>
        </p:spPr>
        <p:txBody>
          <a:bodyPr wrap="square">
            <a:spAutoFit/>
          </a:bodyPr>
          <a:lstStyle/>
          <a:p>
            <a:r>
              <a:rPr lang="ru-RU" i="1" dirty="0">
                <a:latin typeface="Times New Roman" pitchFamily="18" charset="0"/>
                <a:cs typeface="Times New Roman" pitchFamily="18" charset="0"/>
              </a:rPr>
              <a:t>Административный центр МО «Токсовское городское поселение» – городской посёлок Токсово. Также </a:t>
            </a:r>
          </a:p>
          <a:p>
            <a:r>
              <a:rPr lang="ru-RU" i="1" dirty="0">
                <a:latin typeface="Times New Roman" pitchFamily="18" charset="0"/>
                <a:cs typeface="Times New Roman" pitchFamily="18" charset="0"/>
              </a:rPr>
              <a:t>в границы МО «Токсовское городское поселение» входят поселок Новое Токсово, деревни </a:t>
            </a:r>
            <a:r>
              <a:rPr lang="ru-RU" i="1" dirty="0" err="1">
                <a:latin typeface="Times New Roman" pitchFamily="18" charset="0"/>
                <a:cs typeface="Times New Roman" pitchFamily="18" charset="0"/>
              </a:rPr>
              <a:t>Рапполово</a:t>
            </a:r>
            <a:r>
              <a:rPr lang="ru-RU" i="1" dirty="0">
                <a:latin typeface="Times New Roman" pitchFamily="18" charset="0"/>
                <a:cs typeface="Times New Roman" pitchFamily="18" charset="0"/>
              </a:rPr>
              <a:t>, Кавголово, Аудио, </a:t>
            </a:r>
            <a:r>
              <a:rPr lang="ru-RU" i="1" dirty="0" err="1">
                <a:latin typeface="Times New Roman" pitchFamily="18" charset="0"/>
                <a:cs typeface="Times New Roman" pitchFamily="18" charset="0"/>
              </a:rPr>
              <a:t>в.г</a:t>
            </a:r>
            <a:r>
              <a:rPr lang="ru-RU" i="1" dirty="0">
                <a:latin typeface="Times New Roman" pitchFamily="18" charset="0"/>
                <a:cs typeface="Times New Roman" pitchFamily="18" charset="0"/>
              </a:rPr>
              <a:t>.№ 61.</a:t>
            </a:r>
          </a:p>
        </p:txBody>
      </p:sp>
      <p:sp>
        <p:nvSpPr>
          <p:cNvPr id="9" name="TextBox 8">
            <a:extLst>
              <a:ext uri="{FF2B5EF4-FFF2-40B4-BE49-F238E27FC236}">
                <a16:creationId xmlns:a16="http://schemas.microsoft.com/office/drawing/2014/main" id="{C4E80E78-A776-9157-4134-6644621A097F}"/>
              </a:ext>
            </a:extLst>
          </p:cNvPr>
          <p:cNvSpPr txBox="1"/>
          <p:nvPr/>
        </p:nvSpPr>
        <p:spPr>
          <a:xfrm>
            <a:off x="251530" y="3968736"/>
            <a:ext cx="2880310" cy="1754326"/>
          </a:xfrm>
          <a:prstGeom prst="rect">
            <a:avLst/>
          </a:prstGeom>
          <a:noFill/>
        </p:spPr>
        <p:txBody>
          <a:bodyPr wrap="square">
            <a:spAutoFit/>
          </a:bodyPr>
          <a:lstStyle/>
          <a:p>
            <a:pPr algn="l"/>
            <a:r>
              <a:rPr lang="ru-RU" sz="1800" b="0" i="1" dirty="0">
                <a:solidFill>
                  <a:srgbClr val="262633"/>
                </a:solidFill>
                <a:effectLst/>
                <a:latin typeface="Times New Roman" panose="02020603050405020304" pitchFamily="18" charset="0"/>
                <a:cs typeface="Times New Roman" panose="02020603050405020304" pitchFamily="18" charset="0"/>
              </a:rPr>
              <a:t>Общая численность</a:t>
            </a:r>
          </a:p>
          <a:p>
            <a:pPr algn="l"/>
            <a:r>
              <a:rPr lang="ru-RU" sz="1800" b="0" i="1" dirty="0">
                <a:solidFill>
                  <a:srgbClr val="262633"/>
                </a:solidFill>
                <a:effectLst/>
                <a:latin typeface="Times New Roman" panose="02020603050405020304" pitchFamily="18" charset="0"/>
                <a:cs typeface="Times New Roman" panose="02020603050405020304" pitchFamily="18" charset="0"/>
              </a:rPr>
              <a:t>населения 6 545 чел., в т.ч. городское – 4 531 чел., сельское -2 014 чел.</a:t>
            </a:r>
          </a:p>
          <a:p>
            <a:pPr algn="l"/>
            <a:r>
              <a:rPr lang="ru-RU" sz="1800" i="1" dirty="0">
                <a:effectLst/>
                <a:latin typeface="Times New Roman" panose="02020603050405020304" pitchFamily="18" charset="0"/>
                <a:ea typeface="Times New Roman" panose="02020603050405020304" pitchFamily="18" charset="0"/>
              </a:rPr>
              <a:t>Общая площадь поселения 17 684 га</a:t>
            </a:r>
            <a:endParaRPr lang="ru-RU" sz="1800" b="0" i="1" dirty="0">
              <a:solidFill>
                <a:srgbClr val="2626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12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8712968" cy="4893647"/>
          </a:xfrm>
          <a:prstGeom prst="rect">
            <a:avLst/>
          </a:prstGeom>
        </p:spPr>
        <p:txBody>
          <a:bodyPr wrap="square">
            <a:spAutoFit/>
          </a:bodyPr>
          <a:lstStyle/>
          <a:p>
            <a:r>
              <a:rPr lang="ru-RU" sz="1200" dirty="0"/>
              <a:t>            </a:t>
            </a:r>
            <a:r>
              <a:rPr lang="ru-RU" sz="1200" dirty="0">
                <a:latin typeface="Times New Roman" panose="02020603050405020304" pitchFamily="18" charset="0"/>
                <a:cs typeface="Times New Roman" panose="02020603050405020304" pitchFamily="18" charset="0"/>
              </a:rPr>
              <a:t>Бюджет муниципального образования Фонд денежных средств, предназначенный для финансирования функций, отнесенных к ведению местного самоуправления. Основной финансовый документ муниципального образования, поселения на текущий год, принимаемый представительным органом местного самоуправления.   </a:t>
            </a:r>
          </a:p>
          <a:p>
            <a:r>
              <a:rPr lang="ru-RU" sz="1200" dirty="0">
                <a:latin typeface="Times New Roman" panose="02020603050405020304" pitchFamily="18" charset="0"/>
                <a:cs typeface="Times New Roman" panose="02020603050405020304" pitchFamily="18" charset="0"/>
              </a:rPr>
              <a:t>            Бюджетная классификация 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 </a:t>
            </a:r>
          </a:p>
          <a:p>
            <a:r>
              <a:rPr lang="ru-RU" sz="1200" dirty="0">
                <a:latin typeface="Times New Roman" panose="02020603050405020304" pitchFamily="18" charset="0"/>
                <a:cs typeface="Times New Roman" panose="02020603050405020304" pitchFamily="18" charset="0"/>
              </a:rPr>
              <a:t>             Бюджетная роспись Документ, который составляется и ведется: - Главным распорядителем бюджетных средств - в целях исполнения бюджета в части расходов; -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r>
              <a:rPr lang="ru-RU" sz="1200" dirty="0">
                <a:latin typeface="Times New Roman" panose="02020603050405020304" pitchFamily="18" charset="0"/>
                <a:cs typeface="Times New Roman" panose="02020603050405020304" pitchFamily="18" charset="0"/>
              </a:rPr>
              <a:t>             Бюджетная система Российской Федерации Совокупность всех бюджетов в РФ: федерального, региональных, местных, государственных внебюджетных фондов. </a:t>
            </a:r>
          </a:p>
          <a:p>
            <a:r>
              <a:rPr lang="ru-RU" sz="1200" dirty="0">
                <a:latin typeface="Times New Roman" panose="02020603050405020304" pitchFamily="18" charset="0"/>
                <a:cs typeface="Times New Roman" panose="02020603050405020304" pitchFamily="18" charset="0"/>
              </a:rPr>
              <a:t>             Бюджетная смета 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a:t>
            </a:r>
          </a:p>
          <a:p>
            <a:r>
              <a:rPr lang="ru-RU" sz="1200" dirty="0">
                <a:latin typeface="Times New Roman" panose="02020603050405020304" pitchFamily="18" charset="0"/>
                <a:cs typeface="Times New Roman" panose="02020603050405020304" pitchFamily="18" charset="0"/>
              </a:rPr>
              <a:t>             Бюджетное обязательство Расходное обязательство, подлежащие исполнению в соответствующем финансовом году.</a:t>
            </a:r>
          </a:p>
          <a:p>
            <a:r>
              <a:rPr lang="ru-RU" sz="1200" dirty="0">
                <a:latin typeface="Times New Roman" panose="02020603050405020304" pitchFamily="18" charset="0"/>
                <a:cs typeface="Times New Roman" panose="02020603050405020304" pitchFamily="18" charset="0"/>
              </a:rPr>
              <a:t>              Бюджетные ассигнования Предельные объемы денежных средств, предусмотренные в соответствующем финансовом году для исполнения бюджетных обязательств. </a:t>
            </a:r>
          </a:p>
          <a:p>
            <a:r>
              <a:rPr lang="ru-RU" sz="1200" dirty="0">
                <a:latin typeface="Times New Roman" panose="02020603050405020304" pitchFamily="18" charset="0"/>
                <a:cs typeface="Times New Roman" panose="02020603050405020304" pitchFamily="18" charset="0"/>
              </a:rPr>
              <a:t>              Бюджетные инвестиции Средства бюджета, направленные на приобретение, модернизацию государственного (муниципального) имущества. </a:t>
            </a:r>
          </a:p>
          <a:p>
            <a:r>
              <a:rPr lang="ru-RU" sz="1200" dirty="0">
                <a:latin typeface="Times New Roman" panose="02020603050405020304" pitchFamily="18" charset="0"/>
                <a:cs typeface="Times New Roman" panose="02020603050405020304" pitchFamily="18" charset="0"/>
              </a:rPr>
              <a:t>              Бюджетный процесс 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p>
          <a:p>
            <a:r>
              <a:rPr lang="ru-RU" sz="1200" dirty="0">
                <a:latin typeface="Times New Roman" panose="02020603050405020304" pitchFamily="18" charset="0"/>
                <a:cs typeface="Times New Roman" panose="02020603050405020304" pitchFamily="18" charset="0"/>
              </a:rPr>
              <a:t>              Бюджет субъекта Российской Федерации 1.Фонд денежных средств субъекта РФ. Бюджет субъекта РФ может быть: - собственно бюджет региона - фонд денежных средств, предназначенный для финансирования функций, отнесенных к предметам ведения субъекта РФ; - консолидированный - включает в себя бюджет региона и бюджеты муниципальных образований, входящих в состав данного региона. 2.2. Основной финансовый документ региона на текущий финансовый год, имеющий силу закона.</a:t>
            </a:r>
          </a:p>
          <a:p>
            <a:r>
              <a:rPr lang="ru-RU" sz="1200" dirty="0">
                <a:latin typeface="Times New Roman" panose="02020603050405020304" pitchFamily="18" charset="0"/>
                <a:cs typeface="Times New Roman" panose="02020603050405020304" pitchFamily="18" charset="0"/>
              </a:rPr>
              <a:t>              Бюджет федеральный 1. Фонд денежных средств, предназначенный для финансирования функций, отнесенных к предметам ведения государства. 2. Основной финансовый документ страны на текущий финансовый год, имеющий силу закона.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280920" cy="6186309"/>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  Ведомственная структура расходов бюджета 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r>
              <a:rPr lang="ru-RU" sz="1200" dirty="0">
                <a:latin typeface="Times New Roman" panose="02020603050405020304" pitchFamily="18" charset="0"/>
                <a:cs typeface="Times New Roman" panose="02020603050405020304" pitchFamily="18" charset="0"/>
              </a:rPr>
              <a:t>               Внешний долг Долг, выраженный в иностранной валюте. В объем внешнего долга не включается долг субъектов РФ и муниципальных образований перед Российской Федерацией, выраженный в иностранной валюте.   </a:t>
            </a:r>
          </a:p>
          <a:p>
            <a:r>
              <a:rPr lang="ru-RU" sz="1200" dirty="0">
                <a:latin typeface="Times New Roman" panose="02020603050405020304" pitchFamily="18" charset="0"/>
                <a:cs typeface="Times New Roman" panose="02020603050405020304" pitchFamily="18" charset="0"/>
              </a:rPr>
              <a:t>               Внутренний долг 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200" dirty="0">
                <a:latin typeface="Times New Roman" panose="02020603050405020304" pitchFamily="18" charset="0"/>
                <a:cs typeface="Times New Roman" panose="02020603050405020304" pitchFamily="18" charset="0"/>
              </a:rPr>
              <a:t>    Главный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 </a:t>
            </a:r>
          </a:p>
          <a:p>
            <a:r>
              <a:rPr lang="ru-RU" sz="1200" dirty="0">
                <a:latin typeface="Times New Roman" panose="02020603050405020304" pitchFamily="18" charset="0"/>
                <a:cs typeface="Times New Roman" panose="02020603050405020304" pitchFamily="18" charset="0"/>
              </a:rPr>
              <a:t>      Главный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latin typeface="Times New Roman" panose="02020603050405020304" pitchFamily="18" charset="0"/>
                <a:cs typeface="Times New Roman" panose="02020603050405020304" pitchFamily="18" charset="0"/>
              </a:rPr>
              <a:t>ая</a:t>
            </a:r>
            <a:r>
              <a:rPr lang="ru-RU" sz="1200" dirty="0">
                <a:latin typeface="Times New Roman" panose="02020603050405020304" pitchFamily="18" charset="0"/>
                <a:cs typeface="Times New Roman" panose="02020603050405020304" pitchFamily="18" charset="0"/>
              </a:rPr>
              <a:t>) в своем ведении администраторов источников финансирования дефицита бюджета.</a:t>
            </a:r>
          </a:p>
          <a:p>
            <a:r>
              <a:rPr lang="ru-RU" sz="1200" dirty="0">
                <a:latin typeface="Times New Roman" panose="02020603050405020304" pitchFamily="18" charset="0"/>
                <a:cs typeface="Times New Roman" panose="02020603050405020304" pitchFamily="18" charset="0"/>
              </a:rPr>
              <a:t>      Главный распорядитель бюджетных средств (ГРБС)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r>
              <a:rPr lang="ru-RU" sz="1200" dirty="0">
                <a:latin typeface="Times New Roman" panose="02020603050405020304" pitchFamily="18" charset="0"/>
                <a:cs typeface="Times New Roman" panose="02020603050405020304" pitchFamily="18" charset="0"/>
              </a:rPr>
              <a:t>      Государственная или муниципальная гарантия 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a:t>
            </a:r>
          </a:p>
          <a:p>
            <a:r>
              <a:rPr lang="ru-RU" sz="1200" dirty="0">
                <a:latin typeface="Times New Roman" panose="02020603050405020304" pitchFamily="18" charset="0"/>
                <a:cs typeface="Times New Roman" panose="02020603050405020304" pitchFamily="18" charset="0"/>
              </a:rPr>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p>
          <a:p>
            <a:r>
              <a:rPr lang="ru-RU" sz="1200" dirty="0">
                <a:latin typeface="Times New Roman" panose="02020603050405020304" pitchFamily="18" charset="0"/>
                <a:cs typeface="Times New Roman" panose="02020603050405020304" pitchFamily="18" charset="0"/>
              </a:rPr>
              <a:t>      Государственное (муниципальное) задание 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r>
              <a:rPr lang="ru-RU" sz="1200" dirty="0">
                <a:latin typeface="Times New Roman" panose="02020603050405020304" pitchFamily="18" charset="0"/>
                <a:cs typeface="Times New Roman" panose="02020603050405020304" pitchFamily="18" charset="0"/>
              </a:rPr>
              <a:t>      Государственные (муниципальные) услуги (работы)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a:t>
            </a:r>
          </a:p>
          <a:p>
            <a:r>
              <a:rPr lang="ru-RU" sz="1200" dirty="0">
                <a:latin typeface="Times New Roman" panose="02020603050405020304" pitchFamily="18" charset="0"/>
                <a:cs typeface="Times New Roman" panose="02020603050405020304" pitchFamily="18" charset="0"/>
              </a:rPr>
              <a:t>       Государственный или муниципальный долг Обязательства публично-правового образования по полученным кредитам, выпущенным ценным бумагам, предоставленным гарантиям перед третьими лицами. </a:t>
            </a:r>
          </a:p>
          <a:p>
            <a:r>
              <a:rPr lang="ru-RU" sz="1200" dirty="0">
                <a:latin typeface="Times New Roman" panose="02020603050405020304" pitchFamily="18" charset="0"/>
                <a:cs typeface="Times New Roman" panose="02020603050405020304" pitchFamily="18" charset="0"/>
              </a:rPr>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1"/>
            <a:ext cx="8208912" cy="6740307"/>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Дефицит бюджета Превышение расходов бюджета над его доходами. </a:t>
            </a:r>
          </a:p>
          <a:p>
            <a:r>
              <a:rPr lang="ru-RU" sz="1200" dirty="0">
                <a:latin typeface="Times New Roman" panose="02020603050405020304" pitchFamily="18" charset="0"/>
                <a:cs typeface="Times New Roman" panose="02020603050405020304" pitchFamily="18" charset="0"/>
              </a:rPr>
              <a:t>             Дотации 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200" dirty="0">
                <a:latin typeface="Times New Roman" panose="02020603050405020304" pitchFamily="18" charset="0"/>
                <a:cs typeface="Times New Roman" panose="02020603050405020304" pitchFamily="18" charset="0"/>
              </a:rPr>
              <a:t>Доходы бюджета Поступающие от населения, организаций, учреждений в бюджет денежные средства в виде: -налогов; - неналоговых поступлений (пошлины, доходы от продажи имущества, штрафы и т.п.); -безвозмездных поступлений; -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r>
              <a:rPr lang="ru-RU" sz="1200" dirty="0">
                <a:latin typeface="Times New Roman" panose="02020603050405020304" pitchFamily="18" charset="0"/>
                <a:cs typeface="Times New Roman" panose="02020603050405020304" pitchFamily="18" charset="0"/>
              </a:rPr>
              <a:t>Единый счет бюджета Счет (совокупность счетов), открытый (открытых)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a:t>
            </a:r>
          </a:p>
          <a:p>
            <a:r>
              <a:rPr lang="ru-RU" sz="1200" dirty="0">
                <a:latin typeface="Times New Roman" panose="02020603050405020304" pitchFamily="18" charset="0"/>
                <a:cs typeface="Times New Roman" panose="02020603050405020304" pitchFamily="18" charset="0"/>
              </a:rPr>
              <a:t>Источники финансирования дефицита бюджета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 </a:t>
            </a:r>
          </a:p>
          <a:p>
            <a:r>
              <a:rPr lang="ru-RU" sz="1200" dirty="0">
                <a:latin typeface="Times New Roman" panose="02020603050405020304" pitchFamily="18" charset="0"/>
                <a:cs typeface="Times New Roman" panose="02020603050405020304" pitchFamily="18" charset="0"/>
              </a:rPr>
              <a:t>Казенное учреждение 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 Л Лимиты бюджетных обязательств Объем прав (в денежном выражении) по принятию и исполнению казенным учреждением бюджетных обязательств в текущем финансовом году и плановом периоде. </a:t>
            </a:r>
          </a:p>
          <a:p>
            <a:r>
              <a:rPr lang="ru-RU" sz="1200" dirty="0">
                <a:latin typeface="Times New Roman" panose="02020603050405020304" pitchFamily="18" charset="0"/>
                <a:cs typeface="Times New Roman" panose="02020603050405020304" pitchFamily="18" charset="0"/>
              </a:rPr>
              <a:t>Межбюджетные отношения Взаимоотношения между публично-правовыми образованиями по вопросам осуществления бюджетного процесса. </a:t>
            </a:r>
          </a:p>
          <a:p>
            <a:r>
              <a:rPr lang="ru-RU" sz="1200" dirty="0">
                <a:latin typeface="Times New Roman" panose="02020603050405020304" pitchFamily="18" charset="0"/>
                <a:cs typeface="Times New Roman" panose="02020603050405020304" pitchFamily="18" charset="0"/>
              </a:rPr>
              <a:t>Межбюджетные трансферты Средства, предоставляемые одним бюджетом бюджетной системы РФ другому бюджету. Н </a:t>
            </a:r>
            <a:r>
              <a:rPr lang="ru-RU" sz="1200" dirty="0" err="1">
                <a:latin typeface="Times New Roman" panose="02020603050405020304" pitchFamily="18" charset="0"/>
                <a:cs typeface="Times New Roman" panose="02020603050405020304" pitchFamily="18" charset="0"/>
              </a:rPr>
              <a:t>Непрограммные</a:t>
            </a:r>
            <a:r>
              <a:rPr lang="ru-RU" sz="1200" dirty="0">
                <a:latin typeface="Times New Roman" panose="02020603050405020304" pitchFamily="18" charset="0"/>
                <a:cs typeface="Times New Roman" panose="02020603050405020304" pitchFamily="18" charset="0"/>
              </a:rPr>
              <a:t> расходы Расходные обязательства, не включенные в государственные программы. </a:t>
            </a:r>
          </a:p>
          <a:p>
            <a:r>
              <a:rPr lang="ru-RU" sz="1200" dirty="0">
                <a:latin typeface="Times New Roman" panose="02020603050405020304" pitchFamily="18" charset="0"/>
                <a:cs typeface="Times New Roman" panose="02020603050405020304" pitchFamily="18" charset="0"/>
              </a:rPr>
              <a:t>Обоснование бюджетных ассигнований Документ, содержащий информацию о бюджетных средствах в очередном финансовом году (очередном финансовом году и плановом периоде). </a:t>
            </a:r>
          </a:p>
          <a:p>
            <a:r>
              <a:rPr lang="ru-RU" sz="1200" dirty="0">
                <a:latin typeface="Times New Roman" panose="02020603050405020304" pitchFamily="18" charset="0"/>
                <a:cs typeface="Times New Roman" panose="02020603050405020304" pitchFamily="18" charset="0"/>
              </a:rPr>
              <a:t>              Отчетный финансовый год Год, предшествующий текущему финансовому году. </a:t>
            </a:r>
          </a:p>
          <a:p>
            <a:r>
              <a:rPr lang="ru-RU" sz="1200" dirty="0">
                <a:latin typeface="Times New Roman" panose="02020603050405020304" pitchFamily="18" charset="0"/>
                <a:cs typeface="Times New Roman" panose="02020603050405020304" pitchFamily="18" charset="0"/>
              </a:rPr>
              <a:t>              Очередной финансовый год Год, следующий за текущим финансовым годом. </a:t>
            </a:r>
          </a:p>
          <a:p>
            <a:r>
              <a:rPr lang="ru-RU" sz="1200" dirty="0">
                <a:latin typeface="Times New Roman" panose="02020603050405020304" pitchFamily="18" charset="0"/>
                <a:cs typeface="Times New Roman" panose="02020603050405020304" pitchFamily="18" charset="0"/>
              </a:rPr>
              <a:t>Плановый период Два финансовых года, следующие за очередным финансовым годом. </a:t>
            </a:r>
          </a:p>
          <a:p>
            <a:r>
              <a:rPr lang="ru-RU" sz="1200" dirty="0">
                <a:latin typeface="Times New Roman" panose="02020603050405020304" pitchFamily="18" charset="0"/>
                <a:cs typeface="Times New Roman" panose="02020603050405020304" pitchFamily="18" charset="0"/>
              </a:rPr>
              <a:t>              Получатель бюджетных средств (ПБС)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Профицит</a:t>
            </a:r>
            <a:r>
              <a:rPr lang="ru-RU" sz="1200" dirty="0">
                <a:latin typeface="Times New Roman" panose="02020603050405020304" pitchFamily="18" charset="0"/>
                <a:cs typeface="Times New Roman" panose="02020603050405020304" pitchFamily="18" charset="0"/>
              </a:rPr>
              <a:t> бюджета Превышение доходов бюджета над его расходами. </a:t>
            </a:r>
          </a:p>
          <a:p>
            <a:r>
              <a:rPr lang="ru-RU" sz="1200" dirty="0">
                <a:latin typeface="Times New Roman" panose="02020603050405020304" pitchFamily="18" charset="0"/>
                <a:cs typeface="Times New Roman" panose="02020603050405020304" pitchFamily="18" charset="0"/>
              </a:rPr>
              <a:t>              Публично-правовое образование Российская Федерация (федеральное государство) в целом; - Субъекты РФ - республики, края, области, города федерального подчинения, автономные области, автономные округа; Муниципальные образования. </a:t>
            </a:r>
          </a:p>
          <a:p>
            <a:r>
              <a:rPr lang="ru-RU" sz="1200" dirty="0">
                <a:latin typeface="Times New Roman" panose="02020603050405020304" pitchFamily="18" charset="0"/>
                <a:cs typeface="Times New Roman" panose="02020603050405020304" pitchFamily="18" charset="0"/>
              </a:rPr>
              <a:t>              Публичные обязательства 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568952" cy="3970318"/>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Распорядитель бюджетных средств (РБС) 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1200" dirty="0" err="1">
                <a:latin typeface="Times New Roman" panose="02020603050405020304" pitchFamily="18" charset="0"/>
                <a:cs typeface="Times New Roman" panose="02020603050405020304" pitchFamily="18" charset="0"/>
              </a:rPr>
              <a:t>ое</a:t>
            </a:r>
            <a:r>
              <a:rPr lang="ru-RU" sz="1200" dirty="0">
                <a:latin typeface="Times New Roman" panose="02020603050405020304" pitchFamily="18" charset="0"/>
                <a:cs typeface="Times New Roman" panose="02020603050405020304" pitchFamily="18" charset="0"/>
              </a:rPr>
              <a:t>) правом распределять полученные средства бюджета между подведомственными распорядителями и получателями бюджетных средств. </a:t>
            </a:r>
          </a:p>
          <a:p>
            <a:r>
              <a:rPr lang="ru-RU" sz="1200" dirty="0">
                <a:latin typeface="Times New Roman" panose="02020603050405020304" pitchFamily="18" charset="0"/>
                <a:cs typeface="Times New Roman" panose="02020603050405020304" pitchFamily="18" charset="0"/>
              </a:rPr>
              <a:t>          Расходное обязательство 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 </a:t>
            </a:r>
          </a:p>
          <a:p>
            <a:r>
              <a:rPr lang="ru-RU" sz="1200" dirty="0">
                <a:latin typeface="Times New Roman" panose="02020603050405020304" pitchFamily="18" charset="0"/>
                <a:cs typeface="Times New Roman" panose="02020603050405020304" pitchFamily="18" charset="0"/>
              </a:rPr>
              <a:t>          Расходы бюджета Выплачиваемые из бюджета денежные средства. Реальный дефицит 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 </a:t>
            </a:r>
          </a:p>
          <a:p>
            <a:r>
              <a:rPr lang="ru-RU" sz="1200" dirty="0">
                <a:latin typeface="Times New Roman" panose="02020603050405020304" pitchFamily="18" charset="0"/>
                <a:cs typeface="Times New Roman" panose="02020603050405020304" pitchFamily="18" charset="0"/>
              </a:rPr>
              <a:t>Сводная бюджетная роспись Документ,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r>
              <a:rPr lang="ru-RU" sz="1200" dirty="0">
                <a:latin typeface="Times New Roman" panose="02020603050405020304" pitchFamily="18" charset="0"/>
                <a:cs typeface="Times New Roman" panose="02020603050405020304" pitchFamily="18" charset="0"/>
              </a:rPr>
              <a:t>Текущий финансовый год Год, в котором осуществляется исполнение бюджета, составление и рассмотрение проекта бюджета на очередной финансовый год и плановый период.</a:t>
            </a:r>
          </a:p>
          <a:p>
            <a:r>
              <a:rPr lang="ru-RU" sz="1200" dirty="0">
                <a:latin typeface="Times New Roman" panose="02020603050405020304" pitchFamily="18" charset="0"/>
                <a:cs typeface="Times New Roman" panose="02020603050405020304" pitchFamily="18" charset="0"/>
              </a:rPr>
              <a:t>Участники бюджетного процесса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200" dirty="0">
                <a:latin typeface="Times New Roman" panose="02020603050405020304" pitchFamily="18" charset="0"/>
                <a:cs typeface="Times New Roman" panose="02020603050405020304" pitchFamily="18" charset="0"/>
              </a:rPr>
              <a:t>Финансовый орган На федеральном уровне - Министерство финансов Российской Федерации. На уровне субъекта РФ - органы исполнительной власти субъектов РФ, осуществляющие составление и организацию исполнения бюджетов субъектов РФ (министерства финансов, департаменты финансов, управления финансов и др.). На местном уровне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4"/>
          <p:cNvSpPr>
            <a:spLocks noGrp="1"/>
          </p:cNvSpPr>
          <p:nvPr>
            <p:ph type="ctrTitle"/>
          </p:nvPr>
        </p:nvSpPr>
        <p:spPr>
          <a:xfrm>
            <a:off x="3779838" y="57150"/>
            <a:ext cx="3573462" cy="574675"/>
          </a:xfrm>
        </p:spPr>
        <p:txBody>
          <a:bodyPr/>
          <a:lstStyle/>
          <a:p>
            <a:pPr eaLnBrk="1" hangingPunct="1"/>
            <a:r>
              <a:rPr lang="ru-RU" sz="1800" dirty="0">
                <a:solidFill>
                  <a:schemeClr val="bg1"/>
                </a:solidFill>
                <a:latin typeface="Times New Roman" pitchFamily="18" charset="0"/>
                <a:cs typeface="Times New Roman" pitchFamily="18" charset="0"/>
              </a:rPr>
              <a:t>Заключение</a:t>
            </a:r>
          </a:p>
        </p:txBody>
      </p:sp>
      <p:cxnSp>
        <p:nvCxnSpPr>
          <p:cNvPr id="42" name="Прямая соединительная линия 41"/>
          <p:cNvCxnSpPr/>
          <p:nvPr/>
        </p:nvCxnSpPr>
        <p:spPr>
          <a:xfrm>
            <a:off x="179388" y="1412875"/>
            <a:ext cx="0" cy="53292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79388" y="6742113"/>
            <a:ext cx="8785225"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pPr>
              <a:defRPr/>
            </a:pPr>
            <a:fld id="{36EDA19E-A78E-4AE7-8B84-700E25FEC085}" type="slidenum">
              <a:rPr lang="ru-RU"/>
              <a:pPr>
                <a:defRPr/>
              </a:pPr>
              <a:t>24</a:t>
            </a:fld>
            <a:endParaRPr lang="ru-RU"/>
          </a:p>
        </p:txBody>
      </p:sp>
      <p:sp>
        <p:nvSpPr>
          <p:cNvPr id="4" name="TextBox 3">
            <a:extLst>
              <a:ext uri="{FF2B5EF4-FFF2-40B4-BE49-F238E27FC236}">
                <a16:creationId xmlns:a16="http://schemas.microsoft.com/office/drawing/2014/main" id="{D3CEEED5-843F-31D7-EDC1-702EAE207A47}"/>
              </a:ext>
            </a:extLst>
          </p:cNvPr>
          <p:cNvSpPr txBox="1"/>
          <p:nvPr/>
        </p:nvSpPr>
        <p:spPr>
          <a:xfrm flipV="1">
            <a:off x="358778" y="3531542"/>
            <a:ext cx="5367323" cy="369332"/>
          </a:xfrm>
          <a:prstGeom prst="rect">
            <a:avLst/>
          </a:prstGeom>
          <a:noFill/>
        </p:spPr>
        <p:txBody>
          <a:bodyPr wrap="square">
            <a:spAutoFit/>
          </a:bodyPr>
          <a:lstStyle/>
          <a:p>
            <a:r>
              <a:rPr lang="ru-RU" sz="1800" dirty="0">
                <a:solidFill>
                  <a:srgbClr val="FF0000"/>
                </a:solidFill>
              </a:rPr>
              <a:t>Спасибо за внимание</a:t>
            </a:r>
            <a:endParaRPr lang="ru-RU" dirty="0"/>
          </a:p>
        </p:txBody>
      </p:sp>
      <p:sp>
        <p:nvSpPr>
          <p:cNvPr id="6" name="TextBox 5">
            <a:extLst>
              <a:ext uri="{FF2B5EF4-FFF2-40B4-BE49-F238E27FC236}">
                <a16:creationId xmlns:a16="http://schemas.microsoft.com/office/drawing/2014/main" id="{6B60A018-F458-0F0E-754C-7D900D6D84C9}"/>
              </a:ext>
            </a:extLst>
          </p:cNvPr>
          <p:cNvSpPr txBox="1"/>
          <p:nvPr/>
        </p:nvSpPr>
        <p:spPr>
          <a:xfrm>
            <a:off x="251523" y="115886"/>
            <a:ext cx="8280917" cy="369332"/>
          </a:xfrm>
          <a:prstGeom prst="rect">
            <a:avLst/>
          </a:prstGeom>
          <a:noFill/>
        </p:spPr>
        <p:txBody>
          <a:bodyPr wrap="square">
            <a:spAutoFit/>
          </a:bodyPr>
          <a:lstStyle/>
          <a:p>
            <a:r>
              <a:rPr lang="ru-RU" b="0" i="0" dirty="0">
                <a:solidFill>
                  <a:srgbClr val="262633"/>
                </a:solidFill>
                <a:effectLst/>
                <a:latin typeface="YS Text"/>
              </a:rPr>
              <a:t>Контактная информация</a:t>
            </a:r>
            <a:endParaRPr lang="ru-RU" dirty="0"/>
          </a:p>
        </p:txBody>
      </p:sp>
      <p:sp>
        <p:nvSpPr>
          <p:cNvPr id="8" name="TextBox 7">
            <a:extLst>
              <a:ext uri="{FF2B5EF4-FFF2-40B4-BE49-F238E27FC236}">
                <a16:creationId xmlns:a16="http://schemas.microsoft.com/office/drawing/2014/main" id="{2D035491-6620-CE9C-7BA3-596A92A6BECC}"/>
              </a:ext>
            </a:extLst>
          </p:cNvPr>
          <p:cNvSpPr txBox="1"/>
          <p:nvPr/>
        </p:nvSpPr>
        <p:spPr>
          <a:xfrm>
            <a:off x="358778" y="631825"/>
            <a:ext cx="8558904" cy="3323987"/>
          </a:xfrm>
          <a:prstGeom prst="rect">
            <a:avLst/>
          </a:prstGeom>
          <a:noFill/>
        </p:spPr>
        <p:txBody>
          <a:bodyPr wrap="square">
            <a:spAutoFit/>
          </a:bodyPr>
          <a:lstStyle/>
          <a:p>
            <a:pPr algn="l"/>
            <a:r>
              <a:rPr lang="ru-RU" sz="1600" b="1" i="0" dirty="0">
                <a:solidFill>
                  <a:srgbClr val="483B3F"/>
                </a:solidFill>
                <a:effectLst/>
                <a:latin typeface="Arial" panose="020B0604020202020204" pitchFamily="34" charset="0"/>
              </a:rPr>
              <a:t>Администрация</a:t>
            </a:r>
            <a:r>
              <a:rPr lang="ru-RU" b="1" i="0" dirty="0">
                <a:solidFill>
                  <a:srgbClr val="483B3F"/>
                </a:solidFill>
                <a:effectLst/>
                <a:latin typeface="Arial" panose="020B0604020202020204" pitchFamily="34" charset="0"/>
              </a:rPr>
              <a:t> МО «Токсовское городское поселение»</a:t>
            </a:r>
            <a:endParaRPr lang="ru-RU" b="0" i="0" dirty="0">
              <a:solidFill>
                <a:srgbClr val="483B3F"/>
              </a:solidFill>
              <a:effectLst/>
              <a:latin typeface="Arial" panose="020B0604020202020204" pitchFamily="34" charset="0"/>
            </a:endParaRPr>
          </a:p>
          <a:p>
            <a:pPr algn="l"/>
            <a:r>
              <a:rPr lang="ru-RU" sz="1600" b="1" i="0" dirty="0">
                <a:solidFill>
                  <a:srgbClr val="483B3F"/>
                </a:solidFill>
                <a:effectLst/>
                <a:latin typeface="Arial" panose="020B0604020202020204" pitchFamily="34" charset="0"/>
              </a:rPr>
              <a:t>Адрес:</a:t>
            </a:r>
            <a:r>
              <a:rPr lang="ru-RU" sz="1600" b="0" i="0" dirty="0">
                <a:solidFill>
                  <a:srgbClr val="483B3F"/>
                </a:solidFill>
                <a:effectLst/>
                <a:latin typeface="Arial" panose="020B0604020202020204" pitchFamily="34" charset="0"/>
              </a:rPr>
              <a:t> Ленинградская область, Всеволожский район, </a:t>
            </a:r>
            <a:r>
              <a:rPr lang="ru-RU" sz="1600" b="0" i="0" dirty="0" err="1">
                <a:solidFill>
                  <a:srgbClr val="483B3F"/>
                </a:solidFill>
                <a:effectLst/>
                <a:latin typeface="Arial" panose="020B0604020202020204" pitchFamily="34" charset="0"/>
              </a:rPr>
              <a:t>г.п</a:t>
            </a:r>
            <a:r>
              <a:rPr lang="ru-RU" sz="1600" b="0" i="0" dirty="0">
                <a:solidFill>
                  <a:srgbClr val="483B3F"/>
                </a:solidFill>
                <a:effectLst/>
                <a:latin typeface="Arial" panose="020B0604020202020204" pitchFamily="34" charset="0"/>
              </a:rPr>
              <a:t>. Токсово, Ленинградское шоссе, д. 55А</a:t>
            </a:r>
          </a:p>
          <a:p>
            <a:pPr algn="l"/>
            <a:r>
              <a:rPr lang="ru-RU" sz="1600" b="1" i="0" dirty="0">
                <a:solidFill>
                  <a:srgbClr val="483B3F"/>
                </a:solidFill>
                <a:effectLst/>
                <a:latin typeface="Arial" panose="020B0604020202020204" pitchFamily="34" charset="0"/>
              </a:rPr>
              <a:t>Телефон:</a:t>
            </a:r>
            <a:r>
              <a:rPr lang="ru-RU" sz="1600" b="0" i="0" dirty="0">
                <a:solidFill>
                  <a:srgbClr val="483B3F"/>
                </a:solidFill>
                <a:effectLst/>
                <a:latin typeface="Arial" panose="020B0604020202020204" pitchFamily="34" charset="0"/>
              </a:rPr>
              <a:t> 8 (81370) 38-025</a:t>
            </a:r>
          </a:p>
          <a:p>
            <a:pPr algn="l"/>
            <a:r>
              <a:rPr lang="ru-RU" sz="1600" b="1" i="0" dirty="0">
                <a:solidFill>
                  <a:srgbClr val="483B3F"/>
                </a:solidFill>
                <a:effectLst/>
                <a:latin typeface="Arial" panose="020B0604020202020204" pitchFamily="34" charset="0"/>
              </a:rPr>
              <a:t>E-mail:</a:t>
            </a:r>
            <a:r>
              <a:rPr lang="ru-RU" sz="1600" b="0" i="0" dirty="0">
                <a:solidFill>
                  <a:srgbClr val="483B3F"/>
                </a:solidFill>
                <a:effectLst/>
                <a:latin typeface="Arial" panose="020B0604020202020204" pitchFamily="34" charset="0"/>
              </a:rPr>
              <a:t> </a:t>
            </a:r>
            <a:r>
              <a:rPr lang="ru-RU" sz="1600" b="0" i="0" u="none" strike="noStrike" dirty="0">
                <a:solidFill>
                  <a:srgbClr val="00A0D9"/>
                </a:solidFill>
                <a:effectLst/>
                <a:latin typeface="Arial" panose="020B0604020202020204" pitchFamily="34" charset="0"/>
                <a:hlinkClick r:id="rId3"/>
              </a:rPr>
              <a:t>toxovoadmin@mail.ru</a:t>
            </a:r>
            <a:endParaRPr lang="ru-RU" sz="1600" dirty="0">
              <a:solidFill>
                <a:srgbClr val="00A0D9"/>
              </a:solidFill>
              <a:latin typeface="Arial" panose="020B0604020202020204" pitchFamily="34" charset="0"/>
            </a:endParaRPr>
          </a:p>
          <a:p>
            <a:pPr algn="l"/>
            <a:r>
              <a:rPr lang="ru-RU" sz="1600" b="1" i="0" dirty="0">
                <a:solidFill>
                  <a:srgbClr val="483B3F"/>
                </a:solidFill>
                <a:effectLst/>
                <a:latin typeface="Arial" panose="020B0604020202020204" pitchFamily="34" charset="0"/>
              </a:rPr>
              <a:t>Глава администрации Кузьмин Сергей Николаевич</a:t>
            </a:r>
          </a:p>
          <a:p>
            <a:r>
              <a:rPr lang="ru-RU" sz="1600" b="1" i="0" dirty="0">
                <a:solidFill>
                  <a:srgbClr val="483B3F"/>
                </a:solidFill>
                <a:effectLst/>
                <a:latin typeface="Arial" panose="020B0604020202020204" pitchFamily="34" charset="0"/>
              </a:rPr>
              <a:t>Приёмный день</a:t>
            </a:r>
            <a:r>
              <a:rPr lang="ru-RU" sz="1600" b="0" i="0" dirty="0">
                <a:solidFill>
                  <a:srgbClr val="483B3F"/>
                </a:solidFill>
                <a:effectLst/>
                <a:latin typeface="Arial" panose="020B0604020202020204" pitchFamily="34" charset="0"/>
              </a:rPr>
              <a:t> - вторник с 14:00 до 17:00 по предварительной записи</a:t>
            </a:r>
          </a:p>
          <a:p>
            <a:endParaRPr lang="ru-RU" sz="1600" b="0" i="0" dirty="0">
              <a:solidFill>
                <a:srgbClr val="483B3F"/>
              </a:solidFill>
              <a:effectLst/>
              <a:latin typeface="Arial" panose="020B0604020202020204" pitchFamily="34" charset="0"/>
            </a:endParaRPr>
          </a:p>
          <a:p>
            <a:r>
              <a:rPr lang="ru-RU" sz="1600" b="0" i="0" dirty="0">
                <a:solidFill>
                  <a:srgbClr val="483B3F"/>
                </a:solidFill>
                <a:effectLst/>
                <a:latin typeface="Arial" panose="020B0604020202020204" pitchFamily="34" charset="0"/>
              </a:rPr>
              <a:t>Мы надеемся, что представленная информация оказалась для вас полезной и интересной. Свои вопросы и предложения вы можете направить в администрацию МО «Токсовское городское поселение» Всеволожского муниципального района Ленинградской области</a:t>
            </a:r>
          </a:p>
          <a:p>
            <a:pPr algn="l"/>
            <a:endParaRPr lang="ru-RU" sz="1600" dirty="0">
              <a:solidFill>
                <a:srgbClr val="483B3F"/>
              </a:solidFill>
              <a:latin typeface="Arial" panose="020B0604020202020204" pitchFamily="34" charset="0"/>
            </a:endParaRPr>
          </a:p>
        </p:txBody>
      </p:sp>
      <p:pic>
        <p:nvPicPr>
          <p:cNvPr id="1026" name="Picture 2">
            <a:extLst>
              <a:ext uri="{FF2B5EF4-FFF2-40B4-BE49-F238E27FC236}">
                <a16:creationId xmlns:a16="http://schemas.microsoft.com/office/drawing/2014/main" id="{1EFEAC7E-3FD4-DCC7-ED24-6C27833A4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8" y="3510904"/>
            <a:ext cx="5356170" cy="2863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Герб Токсово">
            <a:extLst>
              <a:ext uri="{FF2B5EF4-FFF2-40B4-BE49-F238E27FC236}">
                <a16:creationId xmlns:a16="http://schemas.microsoft.com/office/drawing/2014/main" id="{DE44BE42-9590-8D4B-726E-B9D7E5418B84}"/>
              </a:ext>
            </a:extLst>
          </p:cNvPr>
          <p:cNvPicPr>
            <a:picLocks noChangeAspect="1" noChangeArrowheads="1"/>
          </p:cNvPicPr>
          <p:nvPr/>
        </p:nvPicPr>
        <p:blipFill>
          <a:blip r:embed="rId5"/>
          <a:srcRect/>
          <a:stretch>
            <a:fillRect/>
          </a:stretch>
        </p:blipFill>
        <p:spPr bwMode="auto">
          <a:xfrm>
            <a:off x="755577" y="3900874"/>
            <a:ext cx="1368149" cy="153980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548680"/>
            <a:ext cx="7776864" cy="369332"/>
          </a:xfrm>
          <a:prstGeom prst="rect">
            <a:avLst/>
          </a:prstGeom>
        </p:spPr>
        <p:txBody>
          <a:bodyPr wrap="square">
            <a:spAutoFit/>
          </a:bodyPr>
          <a:lstStyle/>
          <a:p>
            <a:pPr algn="ctr"/>
            <a:r>
              <a:rPr lang="ru-RU" dirty="0"/>
              <a:t>ОСНОВНЫЕ ХАРАКТЕРИСТИКИ БЮДЖЕТА</a:t>
            </a:r>
            <a:endParaRPr lang="ru-RU" dirty="0">
              <a:solidFill>
                <a:schemeClr val="tx2">
                  <a:lumMod val="75000"/>
                </a:schemeClr>
              </a:solidFill>
              <a:latin typeface="Amelia_DG"/>
            </a:endParaRPr>
          </a:p>
        </p:txBody>
      </p:sp>
      <p:sp>
        <p:nvSpPr>
          <p:cNvPr id="6" name="Прямоугольник 5"/>
          <p:cNvSpPr/>
          <p:nvPr/>
        </p:nvSpPr>
        <p:spPr>
          <a:xfrm>
            <a:off x="539552" y="980728"/>
            <a:ext cx="8424912" cy="1815882"/>
          </a:xfrm>
          <a:prstGeom prst="rect">
            <a:avLst/>
          </a:prstGeom>
        </p:spPr>
        <p:txBody>
          <a:bodyPr wrap="square">
            <a:spAutoFit/>
          </a:bodyPr>
          <a:lstStyle/>
          <a:p>
            <a:endParaRPr lang="ru-RU" sz="1400" dirty="0"/>
          </a:p>
          <a:p>
            <a:r>
              <a:rPr lang="ru-RU" sz="1400" dirty="0"/>
              <a:t>ДОХОДЫ бюджета бывают: собственные - налоговые и неналоговые доходы; безвозмездные поступления от других бюджетов бюджетной системы РФ - дотации, субсидии, субвенции, иные межбюджетные трансферты.</a:t>
            </a:r>
          </a:p>
          <a:p>
            <a:endParaRPr lang="ru-RU" sz="1400" dirty="0"/>
          </a:p>
          <a:p>
            <a:r>
              <a:rPr lang="ru-RU" sz="1400" dirty="0"/>
              <a:t>РАСХОДЫ бюджета – совокупность средств, направляемых на оказание государственных (муниципальных) услуг, социальное обеспечение населения, бюджетные инвестиции, предоставление межбюджетных трансфертов, обслуживание государственного (муниципального) долга</a:t>
            </a:r>
          </a:p>
        </p:txBody>
      </p:sp>
      <p:sp>
        <p:nvSpPr>
          <p:cNvPr id="7" name="Прямоугольник 6"/>
          <p:cNvSpPr/>
          <p:nvPr/>
        </p:nvSpPr>
        <p:spPr>
          <a:xfrm>
            <a:off x="395536" y="2853998"/>
            <a:ext cx="8136904" cy="5047536"/>
          </a:xfrm>
          <a:prstGeom prst="rect">
            <a:avLst/>
          </a:prstGeom>
        </p:spPr>
        <p:txBody>
          <a:bodyPr wrap="square">
            <a:spAutoFit/>
          </a:bodyPr>
          <a:lstStyle/>
          <a:p>
            <a:r>
              <a:rPr lang="ru-RU" sz="1400" dirty="0">
                <a:latin typeface="Times New Roman" panose="02020603050405020304" pitchFamily="18" charset="0"/>
                <a:ea typeface="Batang" pitchFamily="18" charset="-127"/>
                <a:cs typeface="Times New Roman" panose="02020603050405020304"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p>
          <a:p>
            <a:endParaRPr lang="ru-RU" sz="1400" dirty="0">
              <a:latin typeface="Batang" pitchFamily="18" charset="-127"/>
              <a:ea typeface="Batang" pitchFamily="18" charset="-127"/>
            </a:endParaRPr>
          </a:p>
          <a:p>
            <a:pPr fontAlgn="t"/>
            <a:endParaRPr lang="ru-RU" sz="1400" b="1" dirty="0"/>
          </a:p>
          <a:p>
            <a:pPr fontAlgn="t"/>
            <a:endParaRPr lang="ru-RU" sz="1400" b="1" dirty="0"/>
          </a:p>
          <a:p>
            <a:pPr fontAlgn="t"/>
            <a:endParaRPr lang="ru-RU" sz="1400" b="1" dirty="0"/>
          </a:p>
          <a:p>
            <a:pPr fontAlgn="t"/>
            <a:endParaRPr lang="ru-RU" sz="1400" b="1" dirty="0"/>
          </a:p>
          <a:p>
            <a:pPr fontAlgn="t"/>
            <a:endParaRPr lang="ru-RU" sz="1400" dirty="0"/>
          </a:p>
          <a:p>
            <a:pPr fontAlgn="t"/>
            <a:endParaRPr lang="ru-RU" sz="1400" dirty="0"/>
          </a:p>
          <a:p>
            <a:pPr fontAlgn="t"/>
            <a:endParaRPr lang="ru-RU" sz="1400" dirty="0"/>
          </a:p>
          <a:p>
            <a:pPr fontAlgn="t"/>
            <a:endParaRPr lang="ru-RU" sz="1400" dirty="0"/>
          </a:p>
          <a:p>
            <a:pPr fontAlgn="t"/>
            <a:endParaRPr lang="ru-RU" sz="1400" dirty="0"/>
          </a:p>
          <a:p>
            <a:pPr fontAlgn="t"/>
            <a:endParaRPr lang="ru-RU" sz="1400" dirty="0"/>
          </a:p>
          <a:p>
            <a:pPr fontAlgn="t"/>
            <a:endParaRPr lang="ru-RU" sz="1400" dirty="0"/>
          </a:p>
          <a:p>
            <a:pPr fontAlgn="t"/>
            <a:endParaRPr lang="ru-RU" sz="1400" dirty="0"/>
          </a:p>
          <a:p>
            <a:endParaRPr lang="ru-RU" sz="1400" dirty="0">
              <a:latin typeface="Batang" pitchFamily="18" charset="-127"/>
              <a:ea typeface="Batang" pitchFamily="18" charset="-127"/>
            </a:endParaRPr>
          </a:p>
          <a:p>
            <a:endParaRPr lang="ru-RU" sz="1400" dirty="0">
              <a:latin typeface="Batang" pitchFamily="18" charset="-127"/>
              <a:ea typeface="Batang" pitchFamily="18" charset="-127"/>
            </a:endParaRPr>
          </a:p>
          <a:p>
            <a:endParaRPr lang="ru-RU" sz="1400" dirty="0">
              <a:latin typeface="Batang" pitchFamily="18" charset="-127"/>
              <a:ea typeface="Batang" pitchFamily="18" charset="-127"/>
            </a:endParaRPr>
          </a:p>
          <a:p>
            <a:endParaRPr lang="ru-RU" sz="1400" dirty="0">
              <a:latin typeface="Batang" pitchFamily="18" charset="-127"/>
              <a:ea typeface="Batang" pitchFamily="18" charset="-127"/>
            </a:endParaRPr>
          </a:p>
          <a:p>
            <a:endParaRPr lang="ru-RU" sz="1400" dirty="0">
              <a:latin typeface="Batang" pitchFamily="18" charset="-127"/>
              <a:ea typeface="Batang" pitchFamily="18" charset="-127"/>
            </a:endParaRPr>
          </a:p>
          <a:p>
            <a:endParaRPr lang="ru-RU" sz="1400" dirty="0">
              <a:latin typeface="Batang" pitchFamily="18" charset="-127"/>
              <a:ea typeface="Batang" pitchFamily="18" charset="-127"/>
            </a:endParaRPr>
          </a:p>
          <a:p>
            <a:endParaRPr lang="ru-RU" sz="1400" dirty="0">
              <a:latin typeface="Batang" pitchFamily="18" charset="-127"/>
              <a:ea typeface="Batang" pitchFamily="18" charset="-127"/>
            </a:endParaRPr>
          </a:p>
          <a:p>
            <a:endParaRPr lang="ru-RU" sz="1400" dirty="0">
              <a:latin typeface="Batang" pitchFamily="18" charset="-127"/>
              <a:ea typeface="Batang" pitchFamily="18" charset="-127"/>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561771922"/>
              </p:ext>
            </p:extLst>
          </p:nvPr>
        </p:nvGraphicFramePr>
        <p:xfrm>
          <a:off x="971600" y="3501008"/>
          <a:ext cx="7776864" cy="2550114"/>
        </p:xfrm>
        <a:graphic>
          <a:graphicData uri="http://schemas.openxmlformats.org/drawingml/2006/table">
            <a:tbl>
              <a:tblPr firstRow="1" bandRow="1">
                <a:tableStyleId>{5C22544A-7EE6-4342-B048-85BDC9FD1C3A}</a:tableStyleId>
              </a:tblPr>
              <a:tblGrid>
                <a:gridCol w="1380939">
                  <a:extLst>
                    <a:ext uri="{9D8B030D-6E8A-4147-A177-3AD203B41FA5}">
                      <a16:colId xmlns:a16="http://schemas.microsoft.com/office/drawing/2014/main" val="20000"/>
                    </a:ext>
                  </a:extLst>
                </a:gridCol>
                <a:gridCol w="508767">
                  <a:extLst>
                    <a:ext uri="{9D8B030D-6E8A-4147-A177-3AD203B41FA5}">
                      <a16:colId xmlns:a16="http://schemas.microsoft.com/office/drawing/2014/main" val="20001"/>
                    </a:ext>
                  </a:extLst>
                </a:gridCol>
                <a:gridCol w="1235576">
                  <a:extLst>
                    <a:ext uri="{9D8B030D-6E8A-4147-A177-3AD203B41FA5}">
                      <a16:colId xmlns:a16="http://schemas.microsoft.com/office/drawing/2014/main" val="20002"/>
                    </a:ext>
                  </a:extLst>
                </a:gridCol>
                <a:gridCol w="436086">
                  <a:extLst>
                    <a:ext uri="{9D8B030D-6E8A-4147-A177-3AD203B41FA5}">
                      <a16:colId xmlns:a16="http://schemas.microsoft.com/office/drawing/2014/main" val="20003"/>
                    </a:ext>
                  </a:extLst>
                </a:gridCol>
                <a:gridCol w="4215496">
                  <a:extLst>
                    <a:ext uri="{9D8B030D-6E8A-4147-A177-3AD203B41FA5}">
                      <a16:colId xmlns:a16="http://schemas.microsoft.com/office/drawing/2014/main" val="20004"/>
                    </a:ext>
                  </a:extLst>
                </a:gridCol>
              </a:tblGrid>
              <a:tr h="1026114">
                <a:tc>
                  <a:txBody>
                    <a:bodyPr/>
                    <a:lstStyle/>
                    <a:p>
                      <a:pPr marL="0" algn="l" rtl="0" eaLnBrk="1" latinLnBrk="0" hangingPunct="1"/>
                      <a:r>
                        <a:rPr kumimoji="0" lang="ru-RU" sz="1400" kern="1200" dirty="0">
                          <a:solidFill>
                            <a:schemeClr val="dk1"/>
                          </a:solidFill>
                          <a:latin typeface="+mn-lt"/>
                          <a:ea typeface="+mn-ea"/>
                          <a:cs typeface="+mn-cs"/>
                        </a:rPr>
                        <a:t>Доходы</a:t>
                      </a:r>
                    </a:p>
                  </a:txBody>
                  <a:tcPr/>
                </a:tc>
                <a:tc>
                  <a:txBody>
                    <a:bodyPr/>
                    <a:lstStyle/>
                    <a:p>
                      <a:pPr marL="0" algn="l" rtl="0" eaLnBrk="1" latinLnBrk="0" hangingPunct="1"/>
                      <a:r>
                        <a:rPr kumimoji="0" lang="ru-RU" sz="1400" kern="1200" dirty="0">
                          <a:solidFill>
                            <a:schemeClr val="dk1"/>
                          </a:solidFill>
                          <a:latin typeface="+mn-lt"/>
                          <a:ea typeface="+mn-ea"/>
                          <a:cs typeface="+mn-cs"/>
                        </a:rPr>
                        <a:t>-</a:t>
                      </a:r>
                    </a:p>
                  </a:txBody>
                  <a:tcPr/>
                </a:tc>
                <a:tc>
                  <a:txBody>
                    <a:bodyPr/>
                    <a:lstStyle/>
                    <a:p>
                      <a:pPr marL="0" algn="l" rtl="0" eaLnBrk="1" latinLnBrk="0" hangingPunct="1"/>
                      <a:r>
                        <a:rPr kumimoji="0" lang="ru-RU" sz="1400" kern="1200" dirty="0">
                          <a:solidFill>
                            <a:schemeClr val="dk1"/>
                          </a:solidFill>
                          <a:latin typeface="+mn-lt"/>
                          <a:ea typeface="+mn-ea"/>
                          <a:cs typeface="+mn-cs"/>
                        </a:rPr>
                        <a:t>Расходы</a:t>
                      </a:r>
                    </a:p>
                  </a:txBody>
                  <a:tcPr/>
                </a:tc>
                <a:tc>
                  <a:txBody>
                    <a:bodyPr/>
                    <a:lstStyle/>
                    <a:p>
                      <a:pPr marL="0" algn="l" rtl="0" eaLnBrk="1" latinLnBrk="0" hangingPunct="1"/>
                      <a:r>
                        <a:rPr kumimoji="0" lang="ru-RU" sz="1400" kern="1200" dirty="0">
                          <a:solidFill>
                            <a:schemeClr val="dk1"/>
                          </a:solidFill>
                          <a:latin typeface="+mn-lt"/>
                          <a:ea typeface="+mn-ea"/>
                          <a:cs typeface="+mn-cs"/>
                        </a:rPr>
                        <a:t>=</a:t>
                      </a:r>
                    </a:p>
                  </a:txBody>
                  <a:tcPr/>
                </a:tc>
                <a:tc>
                  <a:txBody>
                    <a:bodyPr/>
                    <a:lstStyle/>
                    <a:p>
                      <a:pPr marL="0" algn="l" rtl="0" eaLnBrk="1" latinLnBrk="0" hangingPunct="1"/>
                      <a:r>
                        <a:rPr kumimoji="0" lang="ru-RU" sz="1400" kern="1200" dirty="0">
                          <a:solidFill>
                            <a:schemeClr val="dk1"/>
                          </a:solidFill>
                          <a:latin typeface="+mn-lt"/>
                          <a:ea typeface="+mn-ea"/>
                          <a:cs typeface="+mn-cs"/>
                        </a:rPr>
                        <a:t>ПРОФИЦИТ– превышение доходов над расходами образует положительный остаток бюджета (принимается </a:t>
                      </a:r>
                      <a:r>
                        <a:rPr kumimoji="0" lang="ru-RU" sz="1400" kern="1200" dirty="0">
                          <a:solidFill>
                            <a:schemeClr val="dk1"/>
                          </a:solidFill>
                          <a:latin typeface="Times New Roman" panose="02020603050405020304" pitchFamily="18" charset="0"/>
                          <a:ea typeface="+mn-ea"/>
                          <a:cs typeface="Times New Roman" panose="02020603050405020304" pitchFamily="18" charset="0"/>
                        </a:rPr>
                        <a:t>решение</a:t>
                      </a:r>
                      <a:r>
                        <a:rPr kumimoji="0" lang="ru-RU" sz="1400" kern="1200" dirty="0">
                          <a:solidFill>
                            <a:schemeClr val="dk1"/>
                          </a:solidFill>
                          <a:latin typeface="+mn-lt"/>
                          <a:ea typeface="+mn-ea"/>
                          <a:cs typeface="+mn-cs"/>
                        </a:rPr>
                        <a:t>, как их использовать: накапливать резервы, погашать долги и т.д.)</a:t>
                      </a:r>
                    </a:p>
                  </a:txBody>
                  <a:tcPr/>
                </a:tc>
                <a:extLst>
                  <a:ext uri="{0D108BD9-81ED-4DB2-BD59-A6C34878D82A}">
                    <a16:rowId xmlns:a16="http://schemas.microsoft.com/office/drawing/2014/main" val="10000"/>
                  </a:ext>
                </a:extLst>
              </a:tr>
              <a:tr h="1026114">
                <a:tc>
                  <a:txBody>
                    <a:bodyPr/>
                    <a:lstStyle/>
                    <a:p>
                      <a:pPr marL="0" algn="l" rtl="0" eaLnBrk="1" latinLnBrk="0" hangingPunct="1"/>
                      <a:r>
                        <a:rPr kumimoji="0" lang="ru-RU" sz="1400" kern="1200" dirty="0">
                          <a:solidFill>
                            <a:schemeClr val="dk1"/>
                          </a:solidFill>
                          <a:latin typeface="+mn-lt"/>
                          <a:ea typeface="+mn-ea"/>
                          <a:cs typeface="+mn-cs"/>
                        </a:rPr>
                        <a:t>Доходы</a:t>
                      </a:r>
                    </a:p>
                  </a:txBody>
                  <a:tcPr/>
                </a:tc>
                <a:tc>
                  <a:txBody>
                    <a:bodyPr/>
                    <a:lstStyle/>
                    <a:p>
                      <a:pPr marL="0" algn="l" rtl="0" eaLnBrk="1" latinLnBrk="0" hangingPunct="1"/>
                      <a:r>
                        <a:rPr kumimoji="0" lang="ru-RU" sz="1400" kern="1200" dirty="0">
                          <a:solidFill>
                            <a:schemeClr val="dk1"/>
                          </a:solidFill>
                          <a:latin typeface="+mn-lt"/>
                          <a:ea typeface="+mn-ea"/>
                          <a:cs typeface="+mn-cs"/>
                        </a:rPr>
                        <a:t>-</a:t>
                      </a:r>
                    </a:p>
                  </a:txBody>
                  <a:tcPr/>
                </a:tc>
                <a:tc>
                  <a:txBody>
                    <a:bodyPr/>
                    <a:lstStyle/>
                    <a:p>
                      <a:pPr marL="0" algn="l" rtl="0" eaLnBrk="1" latinLnBrk="0" hangingPunct="1"/>
                      <a:r>
                        <a:rPr kumimoji="0" lang="ru-RU" sz="1400" kern="1200" dirty="0">
                          <a:solidFill>
                            <a:schemeClr val="dk1"/>
                          </a:solidFill>
                          <a:latin typeface="+mn-lt"/>
                          <a:ea typeface="+mn-ea"/>
                          <a:cs typeface="+mn-cs"/>
                        </a:rPr>
                        <a:t>Расходы</a:t>
                      </a:r>
                    </a:p>
                  </a:txBody>
                  <a:tcPr/>
                </a:tc>
                <a:tc>
                  <a:txBody>
                    <a:bodyPr/>
                    <a:lstStyle/>
                    <a:p>
                      <a:pPr marL="0" algn="l" rtl="0" eaLnBrk="1" latinLnBrk="0" hangingPunct="1"/>
                      <a:r>
                        <a:rPr kumimoji="0" lang="ru-RU" sz="1400" kern="1200" dirty="0">
                          <a:solidFill>
                            <a:schemeClr val="dk1"/>
                          </a:solidFill>
                          <a:latin typeface="+mn-lt"/>
                          <a:ea typeface="+mn-ea"/>
                          <a:cs typeface="+mn-cs"/>
                        </a:rPr>
                        <a:t>=</a:t>
                      </a:r>
                    </a:p>
                  </a:txBody>
                  <a:tcPr/>
                </a:tc>
                <a:tc>
                  <a:txBody>
                    <a:bodyPr/>
                    <a:lstStyle/>
                    <a:p>
                      <a:pPr marL="0" algn="l" rtl="0" eaLnBrk="1" latinLnBrk="0" hangingPunct="1"/>
                      <a:r>
                        <a:rPr kumimoji="0" lang="ru-RU" sz="1400" kern="1200" dirty="0">
                          <a:solidFill>
                            <a:schemeClr val="dk1"/>
                          </a:solidFill>
                          <a:latin typeface="+mn-lt"/>
                          <a:ea typeface="+mn-ea"/>
                          <a:cs typeface="+mn-cs"/>
                        </a:rPr>
                        <a:t>ДЕФИЦИТ– превышение расходов над доходами (принимается решение об использовании источников финансирования дефицита: использовать имеющиеся накопления, остатки, взять в долг) </a:t>
                      </a:r>
                    </a:p>
                  </a:txBody>
                  <a:tcPr/>
                </a:tc>
                <a:extLst>
                  <a:ext uri="{0D108BD9-81ED-4DB2-BD59-A6C34878D82A}">
                    <a16:rowId xmlns:a16="http://schemas.microsoft.com/office/drawing/2014/main" val="10001"/>
                  </a:ext>
                </a:extLst>
              </a:tr>
              <a:tr h="324036">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2" name="Picture 4" descr="toksovo_pos_coa">
            <a:extLst>
              <a:ext uri="{FF2B5EF4-FFF2-40B4-BE49-F238E27FC236}">
                <a16:creationId xmlns:a16="http://schemas.microsoft.com/office/drawing/2014/main" id="{70F09A76-ADAA-9868-5557-A4152C7912BA}"/>
              </a:ext>
            </a:extLst>
          </p:cNvPr>
          <p:cNvPicPr>
            <a:picLocks noChangeAspect="1" noChangeArrowheads="1"/>
          </p:cNvPicPr>
          <p:nvPr/>
        </p:nvPicPr>
        <p:blipFill>
          <a:blip r:embed="rId2"/>
          <a:srcRect/>
          <a:stretch>
            <a:fillRect/>
          </a:stretch>
        </p:blipFill>
        <p:spPr bwMode="auto">
          <a:xfrm>
            <a:off x="179536" y="16548"/>
            <a:ext cx="1008063" cy="1223962"/>
          </a:xfrm>
          <a:prstGeom prst="rect">
            <a:avLst/>
          </a:prstGeom>
          <a:noFill/>
          <a:ln w="9525">
            <a:noFill/>
            <a:miter lim="800000"/>
            <a:headEnd/>
            <a:tailEnd/>
          </a:ln>
        </p:spPr>
      </p:pic>
    </p:spTree>
    <p:extLst>
      <p:ext uri="{BB962C8B-B14F-4D97-AF65-F5344CB8AC3E}">
        <p14:creationId xmlns:p14="http://schemas.microsoft.com/office/powerpoint/2010/main" val="9381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51520" y="116632"/>
            <a:ext cx="8892480" cy="1296144"/>
          </a:xfrm>
        </p:spPr>
        <p:txBody>
          <a:bodyPr anchor="ctr">
            <a:normAutofit/>
          </a:bodyPr>
          <a:lstStyle/>
          <a:p>
            <a:r>
              <a:rPr lang="ru-RU" sz="1600" dirty="0"/>
              <a:t>ИЗ ЧЕГО ФОРМИРУЕТСЯ ДОХОДНАЯ ЧАСТЬ </a:t>
            </a:r>
            <a:r>
              <a:rPr lang="ru-RU" sz="1600" dirty="0" err="1"/>
              <a:t>БЮДЖЕТа</a:t>
            </a:r>
            <a:r>
              <a:rPr lang="ru-RU" sz="1600" dirty="0"/>
              <a:t>  МО </a:t>
            </a:r>
            <a:r>
              <a:rPr lang="ru-RU" sz="1600" dirty="0" err="1"/>
              <a:t>ТоксовСКОЕ</a:t>
            </a:r>
            <a:r>
              <a:rPr lang="ru-RU" sz="1600" dirty="0"/>
              <a:t>  ГОРОДСКОЕ ПОСЕЛЕНИЕ?</a:t>
            </a:r>
            <a:endParaRPr lang="ru-RU" sz="1600" dirty="0">
              <a:solidFill>
                <a:schemeClr val="accent2">
                  <a:lumMod val="75000"/>
                </a:schemeClr>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nvGraphicFramePr>
        <p:xfrm>
          <a:off x="683568" y="1397000"/>
          <a:ext cx="7704855" cy="640080"/>
        </p:xfrm>
        <a:graphic>
          <a:graphicData uri="http://schemas.openxmlformats.org/drawingml/2006/table">
            <a:tbl>
              <a:tblPr firstRow="1" bandRow="1">
                <a:tableStyleId>{93296810-A885-4BE3-A3E7-6D5BEEA58F35}</a:tableStyleId>
              </a:tblPr>
              <a:tblGrid>
                <a:gridCol w="7704855">
                  <a:extLst>
                    <a:ext uri="{9D8B030D-6E8A-4147-A177-3AD203B41FA5}">
                      <a16:colId xmlns:a16="http://schemas.microsoft.com/office/drawing/2014/main" val="20000"/>
                    </a:ext>
                  </a:extLst>
                </a:gridCol>
              </a:tblGrid>
              <a:tr h="370840">
                <a:tc>
                  <a:txBody>
                    <a:bodyPr/>
                    <a:lstStyle/>
                    <a:p>
                      <a:pPr algn="ctr"/>
                      <a:r>
                        <a:rPr lang="ru-RU" dirty="0">
                          <a:solidFill>
                            <a:srgbClr val="660066"/>
                          </a:solidFill>
                        </a:rPr>
                        <a:t>Доходы бюджета - безвозмездные и безвозвратные поступления денежных средств в бюджет</a:t>
                      </a:r>
                    </a:p>
                  </a:txBody>
                  <a:tcPr/>
                </a:tc>
                <a:extLst>
                  <a:ext uri="{0D108BD9-81ED-4DB2-BD59-A6C34878D82A}">
                    <a16:rowId xmlns:a16="http://schemas.microsoft.com/office/drawing/2014/main" val="10000"/>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4215335390"/>
              </p:ext>
            </p:extLst>
          </p:nvPr>
        </p:nvGraphicFramePr>
        <p:xfrm>
          <a:off x="539551" y="2204864"/>
          <a:ext cx="7848873" cy="3718560"/>
        </p:xfrm>
        <a:graphic>
          <a:graphicData uri="http://schemas.openxmlformats.org/drawingml/2006/table">
            <a:tbl>
              <a:tblPr firstRow="1" bandRow="1">
                <a:tableStyleId>{F5AB1C69-6EDB-4FF4-983F-18BD219EF322}</a:tableStyleId>
              </a:tblPr>
              <a:tblGrid>
                <a:gridCol w="2616291">
                  <a:extLst>
                    <a:ext uri="{9D8B030D-6E8A-4147-A177-3AD203B41FA5}">
                      <a16:colId xmlns:a16="http://schemas.microsoft.com/office/drawing/2014/main" val="20000"/>
                    </a:ext>
                  </a:extLst>
                </a:gridCol>
                <a:gridCol w="2616291">
                  <a:extLst>
                    <a:ext uri="{9D8B030D-6E8A-4147-A177-3AD203B41FA5}">
                      <a16:colId xmlns:a16="http://schemas.microsoft.com/office/drawing/2014/main" val="20001"/>
                    </a:ext>
                  </a:extLst>
                </a:gridCol>
                <a:gridCol w="2616291">
                  <a:extLst>
                    <a:ext uri="{9D8B030D-6E8A-4147-A177-3AD203B41FA5}">
                      <a16:colId xmlns:a16="http://schemas.microsoft.com/office/drawing/2014/main" val="20002"/>
                    </a:ext>
                  </a:extLst>
                </a:gridCol>
              </a:tblGrid>
              <a:tr h="2808312">
                <a:tc>
                  <a:txBody>
                    <a:bodyPr/>
                    <a:lstStyle/>
                    <a:p>
                      <a:r>
                        <a:rPr lang="ru-RU" sz="1400" dirty="0">
                          <a:solidFill>
                            <a:srgbClr val="660066"/>
                          </a:solidFill>
                        </a:rPr>
                        <a:t>НАЛОГОВЫЕ ДОХОДЫ - поступления от уплаты налогов, установленных Налоговым кодексом Российской Федерации: </a:t>
                      </a:r>
                    </a:p>
                    <a:p>
                      <a:r>
                        <a:rPr lang="ru-RU" sz="1400" dirty="0">
                          <a:solidFill>
                            <a:srgbClr val="660066"/>
                          </a:solidFill>
                        </a:rPr>
                        <a:t>• налог на доходы физических лиц </a:t>
                      </a:r>
                    </a:p>
                    <a:p>
                      <a:r>
                        <a:rPr lang="ru-RU" sz="1400" dirty="0">
                          <a:solidFill>
                            <a:srgbClr val="660066"/>
                          </a:solidFill>
                        </a:rPr>
                        <a:t>• акцизы</a:t>
                      </a:r>
                    </a:p>
                    <a:p>
                      <a:r>
                        <a:rPr lang="ru-RU" sz="1400" dirty="0">
                          <a:solidFill>
                            <a:srgbClr val="660066"/>
                          </a:solidFill>
                        </a:rPr>
                        <a:t>• налог на имущество физических лиц </a:t>
                      </a:r>
                    </a:p>
                    <a:p>
                      <a:r>
                        <a:rPr lang="ru-RU" sz="1400" dirty="0">
                          <a:solidFill>
                            <a:srgbClr val="660066"/>
                          </a:solidFill>
                        </a:rPr>
                        <a:t>• земельный налог </a:t>
                      </a:r>
                    </a:p>
                    <a:p>
                      <a:r>
                        <a:rPr lang="ru-RU" sz="1400" dirty="0">
                          <a:solidFill>
                            <a:srgbClr val="660066"/>
                          </a:solidFill>
                        </a:rPr>
                        <a:t>• госпошлина </a:t>
                      </a:r>
                    </a:p>
                  </a:txBody>
                  <a:tcPr/>
                </a:tc>
                <a:tc>
                  <a:txBody>
                    <a:bodyPr/>
                    <a:lstStyle/>
                    <a:p>
                      <a:r>
                        <a:rPr lang="ru-RU" sz="1400" b="1" kern="1200" dirty="0">
                          <a:solidFill>
                            <a:srgbClr val="660066"/>
                          </a:solidFill>
                          <a:latin typeface="+mn-lt"/>
                          <a:ea typeface="+mn-ea"/>
                          <a:cs typeface="+mn-cs"/>
                        </a:rPr>
                        <a:t>НЕНАЛОГОВЫЕ ДОХОДЫ - платежи, установленные законодательством Российской Федерации: </a:t>
                      </a:r>
                    </a:p>
                    <a:p>
                      <a:r>
                        <a:rPr lang="ru-RU" sz="1400" b="1" kern="1200" dirty="0">
                          <a:solidFill>
                            <a:srgbClr val="660066"/>
                          </a:solidFill>
                          <a:latin typeface="+mn-lt"/>
                          <a:ea typeface="+mn-ea"/>
                          <a:cs typeface="+mn-cs"/>
                        </a:rPr>
                        <a:t>• арендная плата за землю </a:t>
                      </a:r>
                    </a:p>
                    <a:p>
                      <a:r>
                        <a:rPr lang="ru-RU" sz="1400" b="1" kern="1200" dirty="0">
                          <a:solidFill>
                            <a:srgbClr val="660066"/>
                          </a:solidFill>
                          <a:latin typeface="+mn-lt"/>
                          <a:ea typeface="+mn-ea"/>
                          <a:cs typeface="+mn-cs"/>
                        </a:rPr>
                        <a:t>• доходы от использования муниципального имущества</a:t>
                      </a:r>
                    </a:p>
                    <a:p>
                      <a:r>
                        <a:rPr lang="ru-RU" sz="1400" b="1" kern="1200" dirty="0">
                          <a:solidFill>
                            <a:srgbClr val="660066"/>
                          </a:solidFill>
                          <a:latin typeface="+mn-lt"/>
                          <a:ea typeface="+mn-ea"/>
                          <a:cs typeface="+mn-cs"/>
                        </a:rPr>
                        <a:t> • доходы от реализации муниципального имущества </a:t>
                      </a:r>
                    </a:p>
                    <a:p>
                      <a:r>
                        <a:rPr lang="ru-RU" sz="1400" b="1" kern="1200" dirty="0">
                          <a:solidFill>
                            <a:srgbClr val="660066"/>
                          </a:solidFill>
                          <a:latin typeface="+mn-lt"/>
                          <a:ea typeface="+mn-ea"/>
                          <a:cs typeface="+mn-cs"/>
                        </a:rPr>
                        <a:t>• платные услуги от муниципальных казённых учреждений </a:t>
                      </a:r>
                    </a:p>
                    <a:p>
                      <a:r>
                        <a:rPr lang="ru-RU" sz="1400" b="1" kern="1200" dirty="0">
                          <a:solidFill>
                            <a:srgbClr val="660066"/>
                          </a:solidFill>
                          <a:latin typeface="+mn-lt"/>
                          <a:ea typeface="+mn-ea"/>
                          <a:cs typeface="+mn-cs"/>
                        </a:rPr>
                        <a:t>• доходы от продажи земельных участков</a:t>
                      </a:r>
                    </a:p>
                    <a:p>
                      <a:r>
                        <a:rPr lang="ru-RU" sz="1400" b="1" kern="1200" dirty="0">
                          <a:solidFill>
                            <a:srgbClr val="660066"/>
                          </a:solidFill>
                          <a:latin typeface="+mn-lt"/>
                          <a:ea typeface="+mn-ea"/>
                          <a:cs typeface="+mn-cs"/>
                        </a:rPr>
                        <a:t> • штрафы за нарушение законодательства РФ </a:t>
                      </a:r>
                    </a:p>
                    <a:p>
                      <a:r>
                        <a:rPr lang="ru-RU" sz="1400" b="1" kern="1200" dirty="0">
                          <a:solidFill>
                            <a:srgbClr val="660066"/>
                          </a:solidFill>
                          <a:latin typeface="+mn-lt"/>
                          <a:ea typeface="+mn-ea"/>
                          <a:cs typeface="+mn-cs"/>
                        </a:rPr>
                        <a:t>• прочие неналоговые доходы</a:t>
                      </a:r>
                    </a:p>
                  </a:txBody>
                  <a:tcPr/>
                </a:tc>
                <a:tc>
                  <a:txBody>
                    <a:bodyPr/>
                    <a:lstStyle/>
                    <a:p>
                      <a:r>
                        <a:rPr lang="ru-RU" sz="1400" b="1" kern="1200" dirty="0">
                          <a:solidFill>
                            <a:srgbClr val="660066"/>
                          </a:solidFill>
                          <a:latin typeface="+mn-lt"/>
                          <a:ea typeface="+mn-ea"/>
                          <a:cs typeface="+mn-cs"/>
                        </a:rPr>
                        <a:t>БЕЗВОЗМЕЗДНЫЕ ПОСТУПЛЕНИЯ </a:t>
                      </a:r>
                    </a:p>
                    <a:p>
                      <a:r>
                        <a:rPr lang="ru-RU" sz="1400" b="1" kern="1200" dirty="0">
                          <a:solidFill>
                            <a:srgbClr val="660066"/>
                          </a:solidFill>
                          <a:latin typeface="+mn-lt"/>
                          <a:ea typeface="+mn-ea"/>
                          <a:cs typeface="+mn-cs"/>
                        </a:rPr>
                        <a:t>• поступления из областного бюджета межбюджетных трансфертов, субсидий, субвенций и иных межбюджетных трансфертов </a:t>
                      </a:r>
                    </a:p>
                    <a:p>
                      <a:r>
                        <a:rPr lang="ru-RU" sz="1400" b="1" kern="1200" dirty="0">
                          <a:solidFill>
                            <a:srgbClr val="660066"/>
                          </a:solidFill>
                          <a:latin typeface="+mn-lt"/>
                          <a:ea typeface="+mn-ea"/>
                          <a:cs typeface="+mn-cs"/>
                        </a:rPr>
                        <a:t>• поступления от организаций и граждан (кроме налоговых и неналоговых доходов)</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9739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7"/>
            <a:ext cx="8280920" cy="1858219"/>
          </a:xfrm>
        </p:spPr>
        <p:txBody>
          <a:bodyPr>
            <a:normAutofit/>
          </a:bodyPr>
          <a:lstStyle/>
          <a:p>
            <a:br>
              <a:rPr lang="ru-RU" sz="2400" dirty="0"/>
            </a:br>
            <a:br>
              <a:rPr lang="ru-RU" sz="2400" dirty="0"/>
            </a:br>
            <a:r>
              <a:rPr lang="ru-RU" sz="2400" dirty="0">
                <a:latin typeface="Times New Roman" panose="02020603050405020304" pitchFamily="18" charset="0"/>
                <a:cs typeface="Times New Roman" panose="02020603050405020304" pitchFamily="18" charset="0"/>
              </a:rPr>
              <a:t>ОСНОВНЫЕ ХАРАКТЕРИСТИКИ БЮДЖЕТА МО ТОКСОВСКОЕ  ГОРОДСКОЕ ПОСЕЛЕНИЕ</a:t>
            </a:r>
            <a:endParaRPr lang="ru-RU" sz="2400"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484872580"/>
              </p:ext>
            </p:extLst>
          </p:nvPr>
        </p:nvGraphicFramePr>
        <p:xfrm>
          <a:off x="539552" y="2132857"/>
          <a:ext cx="8208912" cy="2442943"/>
        </p:xfrm>
        <a:graphic>
          <a:graphicData uri="http://schemas.openxmlformats.org/drawingml/2006/table">
            <a:tbl>
              <a:tblPr/>
              <a:tblGrid>
                <a:gridCol w="1368152">
                  <a:extLst>
                    <a:ext uri="{9D8B030D-6E8A-4147-A177-3AD203B41FA5}">
                      <a16:colId xmlns:a16="http://schemas.microsoft.com/office/drawing/2014/main" val="20000"/>
                    </a:ext>
                  </a:extLst>
                </a:gridCol>
                <a:gridCol w="1559583">
                  <a:extLst>
                    <a:ext uri="{9D8B030D-6E8A-4147-A177-3AD203B41FA5}">
                      <a16:colId xmlns:a16="http://schemas.microsoft.com/office/drawing/2014/main" val="20001"/>
                    </a:ext>
                  </a:extLst>
                </a:gridCol>
                <a:gridCol w="1157667">
                  <a:extLst>
                    <a:ext uri="{9D8B030D-6E8A-4147-A177-3AD203B41FA5}">
                      <a16:colId xmlns:a16="http://schemas.microsoft.com/office/drawing/2014/main" val="20002"/>
                    </a:ext>
                  </a:extLst>
                </a:gridCol>
                <a:gridCol w="1414423">
                  <a:extLst>
                    <a:ext uri="{9D8B030D-6E8A-4147-A177-3AD203B41FA5}">
                      <a16:colId xmlns:a16="http://schemas.microsoft.com/office/drawing/2014/main" val="20003"/>
                    </a:ext>
                  </a:extLst>
                </a:gridCol>
                <a:gridCol w="1293757">
                  <a:extLst>
                    <a:ext uri="{9D8B030D-6E8A-4147-A177-3AD203B41FA5}">
                      <a16:colId xmlns:a16="http://schemas.microsoft.com/office/drawing/2014/main" val="20004"/>
                    </a:ext>
                  </a:extLst>
                </a:gridCol>
                <a:gridCol w="1415330">
                  <a:extLst>
                    <a:ext uri="{9D8B030D-6E8A-4147-A177-3AD203B41FA5}">
                      <a16:colId xmlns:a16="http://schemas.microsoft.com/office/drawing/2014/main" val="20005"/>
                    </a:ext>
                  </a:extLst>
                </a:gridCol>
              </a:tblGrid>
              <a:tr h="576063">
                <a:tc rowSpan="2">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Основные характеристики</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Первоначальный</a:t>
                      </a:r>
                    </a:p>
                    <a:p>
                      <a:pPr marL="0" algn="l" defTabSz="914400" rtl="0" eaLnBrk="1" latinLnBrk="0" hangingPunct="1">
                        <a:spcAft>
                          <a:spcPts val="0"/>
                        </a:spcAft>
                      </a:pPr>
                      <a:r>
                        <a:rPr kumimoji="0" lang="ru-RU" sz="1400" kern="1200" dirty="0">
                          <a:solidFill>
                            <a:schemeClr val="dk1"/>
                          </a:solidFill>
                          <a:latin typeface="+mn-lt"/>
                          <a:ea typeface="+mn-ea"/>
                          <a:cs typeface="+mn-cs"/>
                        </a:rPr>
                        <a:t> план</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Уточненный </a:t>
                      </a:r>
                    </a:p>
                    <a:p>
                      <a:pPr marL="0" algn="l" defTabSz="914400" rtl="0" eaLnBrk="1" latinLnBrk="0" hangingPunct="1">
                        <a:spcAft>
                          <a:spcPts val="0"/>
                        </a:spcAft>
                      </a:pPr>
                      <a:r>
                        <a:rPr kumimoji="0" lang="ru-RU" sz="1400" kern="1200" dirty="0">
                          <a:solidFill>
                            <a:schemeClr val="dk1"/>
                          </a:solidFill>
                          <a:latin typeface="+mn-lt"/>
                          <a:ea typeface="+mn-ea"/>
                          <a:cs typeface="+mn-cs"/>
                        </a:rPr>
                        <a:t>план</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Изменение показателей (-,+)</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Исполнено за 2021 год</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extLst>
                  <a:ext uri="{0D108BD9-81ED-4DB2-BD59-A6C34878D82A}">
                    <a16:rowId xmlns:a16="http://schemas.microsoft.com/office/drawing/2014/main" val="10000"/>
                  </a:ext>
                </a:extLst>
              </a:tr>
              <a:tr h="2864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сумма</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a:solidFill>
                            <a:schemeClr val="dk1"/>
                          </a:solidFill>
                          <a:latin typeface="+mn-lt"/>
                          <a:ea typeface="+mn-ea"/>
                          <a:cs typeface="+mn-cs"/>
                        </a:rPr>
                        <a:t>в % к</a:t>
                      </a:r>
                      <a:r>
                        <a:rPr kumimoji="0" lang="ru-RU" sz="1400" kern="1200" baseline="0" dirty="0">
                          <a:solidFill>
                            <a:schemeClr val="dk1"/>
                          </a:solidFill>
                          <a:latin typeface="+mn-lt"/>
                          <a:ea typeface="+mn-ea"/>
                          <a:cs typeface="+mn-cs"/>
                        </a:rPr>
                        <a:t> у</a:t>
                      </a:r>
                      <a:r>
                        <a:rPr kumimoji="0" lang="ru-RU" sz="1400" kern="1200" dirty="0">
                          <a:solidFill>
                            <a:schemeClr val="dk1"/>
                          </a:solidFill>
                          <a:latin typeface="+mn-lt"/>
                          <a:ea typeface="+mn-ea"/>
                          <a:cs typeface="+mn-cs"/>
                        </a:rPr>
                        <a:t>точненному плану</a:t>
                      </a:r>
                    </a:p>
                    <a:p>
                      <a:pPr marL="0" algn="l" defTabSz="914400" rtl="0" eaLnBrk="1" latinLnBrk="0" hangingPunct="1">
                        <a:spcAft>
                          <a:spcPts val="0"/>
                        </a:spcAft>
                      </a:pPr>
                      <a:endParaRPr kumimoji="0" lang="ru-RU" sz="1400" kern="1200" dirty="0">
                        <a:solidFill>
                          <a:schemeClr val="dk1"/>
                        </a:solidFill>
                        <a:latin typeface="+mn-lt"/>
                        <a:ea typeface="+mn-ea"/>
                        <a:cs typeface="+mn-cs"/>
                      </a:endParaRP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98688">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Доходы</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179 938,0</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254 152,6</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+ 74 214,6</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224 257,6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88,2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288032">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Расходы</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194 770,0</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279 235,2</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kumimoji="0" lang="ru-RU" sz="1400" kern="1200" dirty="0">
                          <a:solidFill>
                            <a:schemeClr val="dk1"/>
                          </a:solidFill>
                          <a:latin typeface="+mn-lt"/>
                          <a:ea typeface="+mn-ea"/>
                          <a:cs typeface="+mn-cs"/>
                        </a:rPr>
                        <a:t>+ 84 465,2</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270 632,4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16488">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дефицит/профицит</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-14 832,0</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-25 082,6</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10 250,6</a:t>
                      </a: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kumimoji="0" lang="ru-RU" sz="1400" kern="1200" dirty="0">
                          <a:solidFill>
                            <a:schemeClr val="dk1"/>
                          </a:solidFill>
                          <a:latin typeface="+mn-lt"/>
                          <a:ea typeface="+mn-ea"/>
                          <a:cs typeface="+mn-cs"/>
                        </a:rPr>
                        <a:t>-46 374,8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endParaRPr kumimoji="0" lang="ru-RU" sz="1400" kern="1200" dirty="0">
                        <a:solidFill>
                          <a:schemeClr val="dk1"/>
                        </a:solidFill>
                        <a:latin typeface="+mn-lt"/>
                        <a:ea typeface="+mn-ea"/>
                        <a:cs typeface="+mn-cs"/>
                      </a:endParaRPr>
                    </a:p>
                  </a:txBody>
                  <a:tcPr marL="64736" marR="64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pic>
        <p:nvPicPr>
          <p:cNvPr id="3" name="Picture 4" descr="toksovo_pos_coa">
            <a:extLst>
              <a:ext uri="{FF2B5EF4-FFF2-40B4-BE49-F238E27FC236}">
                <a16:creationId xmlns:a16="http://schemas.microsoft.com/office/drawing/2014/main" id="{03A4B49A-0ACA-03B3-E02A-864C0F70AF60}"/>
              </a:ext>
            </a:extLst>
          </p:cNvPr>
          <p:cNvPicPr>
            <a:picLocks noChangeAspect="1" noChangeArrowheads="1"/>
          </p:cNvPicPr>
          <p:nvPr/>
        </p:nvPicPr>
        <p:blipFill>
          <a:blip r:embed="rId2"/>
          <a:srcRect/>
          <a:stretch>
            <a:fillRect/>
          </a:stretch>
        </p:blipFill>
        <p:spPr bwMode="auto">
          <a:xfrm>
            <a:off x="251520" y="24800"/>
            <a:ext cx="1008063" cy="1223962"/>
          </a:xfrm>
          <a:prstGeom prst="rect">
            <a:avLst/>
          </a:prstGeom>
          <a:noFill/>
          <a:ln w="9525">
            <a:noFill/>
            <a:miter lim="800000"/>
            <a:headEnd/>
            <a:tailEnd/>
          </a:ln>
        </p:spPr>
      </p:pic>
    </p:spTree>
    <p:extLst>
      <p:ext uri="{BB962C8B-B14F-4D97-AF65-F5344CB8AC3E}">
        <p14:creationId xmlns:p14="http://schemas.microsoft.com/office/powerpoint/2010/main" val="386922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260648"/>
            <a:ext cx="7992887" cy="369332"/>
          </a:xfrm>
          <a:prstGeom prst="rect">
            <a:avLst/>
          </a:prstGeom>
        </p:spPr>
        <p:txBody>
          <a:bodyPr wrap="square">
            <a:spAutoFit/>
          </a:bodyPr>
          <a:lstStyle/>
          <a:p>
            <a:r>
              <a:rPr lang="ru-RU" dirty="0"/>
              <a:t>СТРУКТУРА ДОХОДОВ БЮДЖЕТА МО ТОКСОВСКОЕ  ГОРОДСКОЕ ПОСЕЛЕНИЕ</a:t>
            </a:r>
          </a:p>
        </p:txBody>
      </p:sp>
      <p:graphicFrame>
        <p:nvGraphicFramePr>
          <p:cNvPr id="8" name="Диаграмма 7"/>
          <p:cNvGraphicFramePr/>
          <p:nvPr/>
        </p:nvGraphicFramePr>
        <p:xfrm>
          <a:off x="1619672" y="1340768"/>
          <a:ext cx="2808312"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17" name="Прямоугольник 16"/>
          <p:cNvSpPr/>
          <p:nvPr/>
        </p:nvSpPr>
        <p:spPr>
          <a:xfrm>
            <a:off x="1403648" y="836712"/>
            <a:ext cx="2592288" cy="400110"/>
          </a:xfrm>
          <a:prstGeom prst="rect">
            <a:avLst/>
          </a:prstGeom>
        </p:spPr>
        <p:txBody>
          <a:bodyPr wrap="square">
            <a:spAutoFit/>
          </a:bodyPr>
          <a:lstStyle/>
          <a:p>
            <a:r>
              <a:rPr lang="ru-RU" sz="2000" b="1" dirty="0"/>
              <a:t>2021 год</a:t>
            </a:r>
          </a:p>
        </p:txBody>
      </p:sp>
      <p:graphicFrame>
        <p:nvGraphicFramePr>
          <p:cNvPr id="18" name="Таблица 17"/>
          <p:cNvGraphicFramePr>
            <a:graphicFrameLocks noGrp="1"/>
          </p:cNvGraphicFramePr>
          <p:nvPr>
            <p:extLst>
              <p:ext uri="{D42A27DB-BD31-4B8C-83A1-F6EECF244321}">
                <p14:modId xmlns:p14="http://schemas.microsoft.com/office/powerpoint/2010/main" val="3804380074"/>
              </p:ext>
            </p:extLst>
          </p:nvPr>
        </p:nvGraphicFramePr>
        <p:xfrm>
          <a:off x="539552" y="5085183"/>
          <a:ext cx="8064896" cy="1584233"/>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385135">
                <a:tc>
                  <a:txBody>
                    <a:bodyPr/>
                    <a:lstStyle/>
                    <a:p>
                      <a:r>
                        <a:rPr lang="ru-RU" sz="1200" dirty="0"/>
                        <a:t>Наименование доходов</a:t>
                      </a:r>
                    </a:p>
                  </a:txBody>
                  <a:tcPr/>
                </a:tc>
                <a:tc>
                  <a:txBody>
                    <a:bodyPr/>
                    <a:lstStyle/>
                    <a:p>
                      <a:r>
                        <a:rPr lang="ru-RU" sz="1200" dirty="0"/>
                        <a:t>Единица измерения</a:t>
                      </a:r>
                    </a:p>
                  </a:txBody>
                  <a:tcPr/>
                </a:tc>
                <a:tc>
                  <a:txBody>
                    <a:bodyPr/>
                    <a:lstStyle/>
                    <a:p>
                      <a:r>
                        <a:rPr lang="ru-RU" sz="1200" dirty="0"/>
                        <a:t>2021 год</a:t>
                      </a:r>
                    </a:p>
                  </a:txBody>
                  <a:tcPr/>
                </a:tc>
                <a:tc>
                  <a:txBody>
                    <a:bodyPr/>
                    <a:lstStyle/>
                    <a:p>
                      <a:r>
                        <a:rPr lang="ru-RU" sz="1200" dirty="0"/>
                        <a:t>2020 год</a:t>
                      </a:r>
                    </a:p>
                  </a:txBody>
                  <a:tcPr/>
                </a:tc>
                <a:extLst>
                  <a:ext uri="{0D108BD9-81ED-4DB2-BD59-A6C34878D82A}">
                    <a16:rowId xmlns:a16="http://schemas.microsoft.com/office/drawing/2014/main" val="10000"/>
                  </a:ext>
                </a:extLst>
              </a:tr>
              <a:tr h="407555">
                <a:tc>
                  <a:txBody>
                    <a:bodyPr/>
                    <a:lstStyle/>
                    <a:p>
                      <a:r>
                        <a:rPr lang="ru-RU" sz="1200" dirty="0"/>
                        <a:t>Собственные (налоговые и неналоговые доходы)</a:t>
                      </a:r>
                    </a:p>
                  </a:txBody>
                  <a:tcPr/>
                </a:tc>
                <a:tc>
                  <a:txBody>
                    <a:bodyPr/>
                    <a:lstStyle/>
                    <a:p>
                      <a:pPr marL="0" algn="l" defTabSz="914400" rtl="0" eaLnBrk="1" latinLnBrk="0" hangingPunct="1"/>
                      <a:r>
                        <a:rPr lang="ru-RU" sz="1200" kern="1200" dirty="0">
                          <a:solidFill>
                            <a:schemeClr val="dk1"/>
                          </a:solidFill>
                          <a:latin typeface="+mn-lt"/>
                          <a:ea typeface="+mn-ea"/>
                          <a:cs typeface="+mn-cs"/>
                        </a:rPr>
                        <a:t>Тыс. руб.</a:t>
                      </a:r>
                    </a:p>
                  </a:txBody>
                  <a:tcPr/>
                </a:tc>
                <a:tc>
                  <a:txBody>
                    <a:bodyPr/>
                    <a:lstStyle/>
                    <a:p>
                      <a:pPr marL="0" algn="l" defTabSz="914400" rtl="0" eaLnBrk="1" latinLnBrk="0" hangingPunct="1"/>
                      <a:r>
                        <a:rPr lang="ru-RU" sz="1200" kern="1200" dirty="0">
                          <a:solidFill>
                            <a:schemeClr val="dk1"/>
                          </a:solidFill>
                          <a:latin typeface="+mn-lt"/>
                          <a:ea typeface="+mn-ea"/>
                          <a:cs typeface="+mn-cs"/>
                        </a:rPr>
                        <a:t>135 405,8</a:t>
                      </a:r>
                    </a:p>
                  </a:txBody>
                  <a:tcPr/>
                </a:tc>
                <a:tc>
                  <a:txBody>
                    <a:bodyPr/>
                    <a:lstStyle/>
                    <a:p>
                      <a:r>
                        <a:rPr lang="ru-RU" sz="1200" dirty="0"/>
                        <a:t>77 338,3</a:t>
                      </a:r>
                    </a:p>
                  </a:txBody>
                  <a:tcPr/>
                </a:tc>
                <a:extLst>
                  <a:ext uri="{0D108BD9-81ED-4DB2-BD59-A6C34878D82A}">
                    <a16:rowId xmlns:a16="http://schemas.microsoft.com/office/drawing/2014/main" val="10001"/>
                  </a:ext>
                </a:extLst>
              </a:tr>
              <a:tr h="359739">
                <a:tc>
                  <a:txBody>
                    <a:bodyPr/>
                    <a:lstStyle/>
                    <a:p>
                      <a:pPr marL="0" algn="l" defTabSz="914400" rtl="0" eaLnBrk="1" latinLnBrk="0" hangingPunct="1"/>
                      <a:r>
                        <a:rPr lang="ru-RU" sz="1200" kern="1200" dirty="0">
                          <a:solidFill>
                            <a:schemeClr val="dk1"/>
                          </a:solidFill>
                          <a:latin typeface="+mn-lt"/>
                          <a:ea typeface="+mn-ea"/>
                          <a:cs typeface="+mn-cs"/>
                        </a:rPr>
                        <a:t>Безвозмездные поступления </a:t>
                      </a:r>
                    </a:p>
                  </a:txBody>
                  <a:tcPr/>
                </a:tc>
                <a:tc>
                  <a:txBody>
                    <a:bodyPr/>
                    <a:lstStyle/>
                    <a:p>
                      <a:r>
                        <a:rPr lang="ru-RU" sz="1200"/>
                        <a:t>Тыс. руб.</a:t>
                      </a:r>
                      <a:endParaRPr lang="ru-RU" sz="1200" dirty="0"/>
                    </a:p>
                  </a:txBody>
                  <a:tcPr/>
                </a:tc>
                <a:tc>
                  <a:txBody>
                    <a:bodyPr/>
                    <a:lstStyle/>
                    <a:p>
                      <a:pPr marL="0" algn="l" defTabSz="914400" rtl="0" eaLnBrk="1" latinLnBrk="0" hangingPunct="1"/>
                      <a:r>
                        <a:rPr lang="ru-RU" sz="1200" kern="1200" dirty="0">
                          <a:solidFill>
                            <a:schemeClr val="dk1"/>
                          </a:solidFill>
                          <a:latin typeface="+mn-lt"/>
                          <a:ea typeface="+mn-ea"/>
                          <a:cs typeface="+mn-cs"/>
                        </a:rPr>
                        <a:t>88 851,8</a:t>
                      </a:r>
                    </a:p>
                  </a:txBody>
                  <a:tcPr/>
                </a:tc>
                <a:tc>
                  <a:txBody>
                    <a:bodyPr/>
                    <a:lstStyle/>
                    <a:p>
                      <a:r>
                        <a:rPr lang="ru-RU" sz="1200" dirty="0"/>
                        <a:t>28 161,4</a:t>
                      </a:r>
                    </a:p>
                  </a:txBody>
                  <a:tcPr/>
                </a:tc>
                <a:extLst>
                  <a:ext uri="{0D108BD9-81ED-4DB2-BD59-A6C34878D82A}">
                    <a16:rowId xmlns:a16="http://schemas.microsoft.com/office/drawing/2014/main" val="10002"/>
                  </a:ext>
                </a:extLst>
              </a:tr>
              <a:tr h="359739">
                <a:tc>
                  <a:txBody>
                    <a:bodyPr/>
                    <a:lstStyle/>
                    <a:p>
                      <a:pPr marL="0" algn="l" defTabSz="914400" rtl="0" eaLnBrk="1" latinLnBrk="0" hangingPunct="1"/>
                      <a:r>
                        <a:rPr lang="ru-RU" sz="1200" dirty="0"/>
                        <a:t>Итого доходов</a:t>
                      </a:r>
                      <a:endParaRPr lang="ru-RU" sz="1200" kern="1200" dirty="0">
                        <a:solidFill>
                          <a:schemeClr val="dk1"/>
                        </a:solidFill>
                        <a:latin typeface="+mn-lt"/>
                        <a:ea typeface="+mn-ea"/>
                        <a:cs typeface="+mn-cs"/>
                      </a:endParaRPr>
                    </a:p>
                  </a:txBody>
                  <a:tcPr/>
                </a:tc>
                <a:tc>
                  <a:txBody>
                    <a:bodyPr/>
                    <a:lstStyle/>
                    <a:p>
                      <a:r>
                        <a:rPr lang="ru-RU" sz="1200" dirty="0"/>
                        <a:t>Тыс. руб.</a:t>
                      </a:r>
                    </a:p>
                  </a:txBody>
                  <a:tcPr/>
                </a:tc>
                <a:tc>
                  <a:txBody>
                    <a:bodyPr/>
                    <a:lstStyle/>
                    <a:p>
                      <a:pPr marL="0" algn="l" defTabSz="914400" rtl="0" eaLnBrk="1" latinLnBrk="0" hangingPunct="1"/>
                      <a:r>
                        <a:rPr lang="ru-RU" sz="1200" kern="1200" dirty="0">
                          <a:solidFill>
                            <a:schemeClr val="dk1"/>
                          </a:solidFill>
                          <a:latin typeface="+mn-lt"/>
                          <a:ea typeface="+mn-ea"/>
                          <a:cs typeface="+mn-cs"/>
                        </a:rPr>
                        <a:t>224 257,6</a:t>
                      </a:r>
                    </a:p>
                  </a:txBody>
                  <a:tcPr/>
                </a:tc>
                <a:tc>
                  <a:txBody>
                    <a:bodyPr/>
                    <a:lstStyle/>
                    <a:p>
                      <a:r>
                        <a:rPr lang="ru-RU" sz="1200" dirty="0"/>
                        <a:t>105 499,7</a:t>
                      </a:r>
                    </a:p>
                  </a:txBody>
                  <a:tcPr/>
                </a:tc>
                <a:extLst>
                  <a:ext uri="{0D108BD9-81ED-4DB2-BD59-A6C34878D82A}">
                    <a16:rowId xmlns:a16="http://schemas.microsoft.com/office/drawing/2014/main" val="10003"/>
                  </a:ext>
                </a:extLst>
              </a:tr>
            </a:tbl>
          </a:graphicData>
        </a:graphic>
      </p:graphicFrame>
      <p:graphicFrame>
        <p:nvGraphicFramePr>
          <p:cNvPr id="2" name="Диаграмма 1">
            <a:extLst>
              <a:ext uri="{FF2B5EF4-FFF2-40B4-BE49-F238E27FC236}">
                <a16:creationId xmlns:a16="http://schemas.microsoft.com/office/drawing/2014/main" id="{24C0E965-8DCD-43B0-9677-3124A4E62268}"/>
              </a:ext>
            </a:extLst>
          </p:cNvPr>
          <p:cNvGraphicFramePr>
            <a:graphicFrameLocks/>
          </p:cNvGraphicFramePr>
          <p:nvPr>
            <p:extLst>
              <p:ext uri="{D42A27DB-BD31-4B8C-83A1-F6EECF244321}">
                <p14:modId xmlns:p14="http://schemas.microsoft.com/office/powerpoint/2010/main" val="2746402298"/>
              </p:ext>
            </p:extLst>
          </p:nvPr>
        </p:nvGraphicFramePr>
        <p:xfrm>
          <a:off x="179512" y="662769"/>
          <a:ext cx="4824536" cy="3790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иаграмма 2">
            <a:extLst>
              <a:ext uri="{FF2B5EF4-FFF2-40B4-BE49-F238E27FC236}">
                <a16:creationId xmlns:a16="http://schemas.microsoft.com/office/drawing/2014/main" id="{6510C0AD-D8D7-4E0A-A048-07F8D6354BD9}"/>
              </a:ext>
            </a:extLst>
          </p:cNvPr>
          <p:cNvGraphicFramePr>
            <a:graphicFrameLocks/>
          </p:cNvGraphicFramePr>
          <p:nvPr>
            <p:extLst>
              <p:ext uri="{D42A27DB-BD31-4B8C-83A1-F6EECF244321}">
                <p14:modId xmlns:p14="http://schemas.microsoft.com/office/powerpoint/2010/main" val="1960942313"/>
              </p:ext>
            </p:extLst>
          </p:nvPr>
        </p:nvGraphicFramePr>
        <p:xfrm>
          <a:off x="4716018" y="662769"/>
          <a:ext cx="4407766" cy="3790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229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064896" cy="576064"/>
          </a:xfrm>
        </p:spPr>
        <p:txBody>
          <a:bodyPr>
            <a:noAutofit/>
          </a:bodyPr>
          <a:lstStyle/>
          <a:p>
            <a:r>
              <a:rPr lang="ru-RU" sz="3600" dirty="0"/>
              <a:t>ДОХОДЫ БЮДЖЕТА МО ТОКСОВСКОЕ</a:t>
            </a:r>
            <a:r>
              <a:rPr lang="ru-RU" sz="3600" baseline="0" dirty="0"/>
              <a:t> ГОРОДСКОЕ ПОСЕЛЕНИЕ</a:t>
            </a:r>
            <a:br>
              <a:rPr lang="ru-RU" sz="3600" dirty="0"/>
            </a:br>
            <a:endParaRPr lang="ru-RU" sz="3600" dirty="0"/>
          </a:p>
        </p:txBody>
      </p:sp>
      <p:graphicFrame>
        <p:nvGraphicFramePr>
          <p:cNvPr id="8" name="Диаграмма 7"/>
          <p:cNvGraphicFramePr/>
          <p:nvPr/>
        </p:nvGraphicFramePr>
        <p:xfrm>
          <a:off x="323528" y="476672"/>
          <a:ext cx="8640960" cy="6192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a:extLst>
              <a:ext uri="{FF2B5EF4-FFF2-40B4-BE49-F238E27FC236}">
                <a16:creationId xmlns:a16="http://schemas.microsoft.com/office/drawing/2014/main" id="{A2CFB98A-F0BD-460A-9A35-050F6D8991A6}"/>
              </a:ext>
            </a:extLst>
          </p:cNvPr>
          <p:cNvGraphicFramePr>
            <a:graphicFrameLocks/>
          </p:cNvGraphicFramePr>
          <p:nvPr>
            <p:extLst>
              <p:ext uri="{D42A27DB-BD31-4B8C-83A1-F6EECF244321}">
                <p14:modId xmlns:p14="http://schemas.microsoft.com/office/powerpoint/2010/main" val="4256624117"/>
              </p:ext>
            </p:extLst>
          </p:nvPr>
        </p:nvGraphicFramePr>
        <p:xfrm>
          <a:off x="971600" y="1556792"/>
          <a:ext cx="7416824"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104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16633"/>
            <a:ext cx="8136904" cy="646331"/>
          </a:xfrm>
          <a:prstGeom prst="rect">
            <a:avLst/>
          </a:prstGeom>
        </p:spPr>
        <p:txBody>
          <a:bodyPr wrap="square">
            <a:spAutoFit/>
          </a:bodyPr>
          <a:lstStyle/>
          <a:p>
            <a:pPr algn="ctr"/>
            <a:r>
              <a:rPr lang="ru-RU" dirty="0"/>
              <a:t>НАЛОГОВЫЕ И НЕНАЛОГОВЫЕ ДОХОДЫ БЮДЖЕТА  МО ТОКСОВСКОЕ ГОРОДСКОЕ  ПОСЕЛЕНИЕ В 2021 ГОДУ</a:t>
            </a:r>
          </a:p>
        </p:txBody>
      </p:sp>
      <p:graphicFrame>
        <p:nvGraphicFramePr>
          <p:cNvPr id="3" name="Таблица 2">
            <a:extLst>
              <a:ext uri="{FF2B5EF4-FFF2-40B4-BE49-F238E27FC236}">
                <a16:creationId xmlns:a16="http://schemas.microsoft.com/office/drawing/2014/main" id="{FA1B347B-0B49-758F-F2F2-74068519CC2B}"/>
              </a:ext>
            </a:extLst>
          </p:cNvPr>
          <p:cNvGraphicFramePr>
            <a:graphicFrameLocks noGrp="1"/>
          </p:cNvGraphicFramePr>
          <p:nvPr>
            <p:extLst>
              <p:ext uri="{D42A27DB-BD31-4B8C-83A1-F6EECF244321}">
                <p14:modId xmlns:p14="http://schemas.microsoft.com/office/powerpoint/2010/main" val="436635932"/>
              </p:ext>
            </p:extLst>
          </p:nvPr>
        </p:nvGraphicFramePr>
        <p:xfrm>
          <a:off x="611560" y="762964"/>
          <a:ext cx="7920880" cy="5769822"/>
        </p:xfrm>
        <a:graphic>
          <a:graphicData uri="http://schemas.openxmlformats.org/drawingml/2006/table">
            <a:tbl>
              <a:tblPr firstRow="1" firstCol="1" lastRow="1" lastCol="1" bandRow="1" bandCol="1">
                <a:tableStyleId>{5C22544A-7EE6-4342-B048-85BDC9FD1C3A}</a:tableStyleId>
              </a:tblPr>
              <a:tblGrid>
                <a:gridCol w="3798375">
                  <a:extLst>
                    <a:ext uri="{9D8B030D-6E8A-4147-A177-3AD203B41FA5}">
                      <a16:colId xmlns:a16="http://schemas.microsoft.com/office/drawing/2014/main" val="2916871678"/>
                    </a:ext>
                  </a:extLst>
                </a:gridCol>
                <a:gridCol w="1411460">
                  <a:extLst>
                    <a:ext uri="{9D8B030D-6E8A-4147-A177-3AD203B41FA5}">
                      <a16:colId xmlns:a16="http://schemas.microsoft.com/office/drawing/2014/main" val="2079810582"/>
                    </a:ext>
                  </a:extLst>
                </a:gridCol>
                <a:gridCol w="1412226">
                  <a:extLst>
                    <a:ext uri="{9D8B030D-6E8A-4147-A177-3AD203B41FA5}">
                      <a16:colId xmlns:a16="http://schemas.microsoft.com/office/drawing/2014/main" val="1781602935"/>
                    </a:ext>
                  </a:extLst>
                </a:gridCol>
                <a:gridCol w="1298819">
                  <a:extLst>
                    <a:ext uri="{9D8B030D-6E8A-4147-A177-3AD203B41FA5}">
                      <a16:colId xmlns:a16="http://schemas.microsoft.com/office/drawing/2014/main" val="2794601504"/>
                    </a:ext>
                  </a:extLst>
                </a:gridCol>
              </a:tblGrid>
              <a:tr h="820024">
                <a:tc>
                  <a:txBody>
                    <a:bodyPr/>
                    <a:lstStyle/>
                    <a:p>
                      <a:pPr algn="ctr">
                        <a:lnSpc>
                          <a:spcPct val="115000"/>
                        </a:lnSpc>
                        <a:spcAft>
                          <a:spcPts val="100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dirty="0">
                          <a:effectLst/>
                        </a:rPr>
                        <a:t>Утверждено, тыс. руб.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Исполнено, тыс.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 выполнения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490783382"/>
                  </a:ext>
                </a:extLst>
              </a:tr>
              <a:tr h="262422">
                <a:tc>
                  <a:txBody>
                    <a:bodyPr/>
                    <a:lstStyle/>
                    <a:p>
                      <a:pPr>
                        <a:lnSpc>
                          <a:spcPct val="115000"/>
                        </a:lnSpc>
                        <a:spcAft>
                          <a:spcPts val="1000"/>
                        </a:spcAft>
                      </a:pPr>
                      <a:r>
                        <a:rPr lang="ru-RU" sz="1400">
                          <a:effectLst/>
                        </a:rPr>
                        <a:t>Доходы бюджета – 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254 152,6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224 257,6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88,2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4219331602"/>
                  </a:ext>
                </a:extLst>
              </a:tr>
              <a:tr h="685530">
                <a:tc>
                  <a:txBody>
                    <a:bodyPr/>
                    <a:lstStyle/>
                    <a:p>
                      <a:pPr>
                        <a:lnSpc>
                          <a:spcPct val="115000"/>
                        </a:lnSpc>
                        <a:spcAft>
                          <a:spcPts val="1000"/>
                        </a:spcAft>
                      </a:pPr>
                      <a:r>
                        <a:rPr lang="ru-RU" sz="1400">
                          <a:effectLst/>
                        </a:rPr>
                        <a:t>Налоговые и неналоговые доходы, </a:t>
                      </a:r>
                      <a:endParaRPr lang="ru-RU" sz="1100">
                        <a:effectLst/>
                      </a:endParaRPr>
                    </a:p>
                    <a:p>
                      <a:pPr>
                        <a:lnSpc>
                          <a:spcPct val="115000"/>
                        </a:lnSpc>
                        <a:spcAft>
                          <a:spcPts val="1000"/>
                        </a:spcAft>
                      </a:pPr>
                      <a:r>
                        <a:rPr lang="ru-RU" sz="1400">
                          <a:effectLst/>
                        </a:rPr>
                        <a:t>из них: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148 999,2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135 405,8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90,9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3434457045"/>
                  </a:ext>
                </a:extLst>
              </a:tr>
              <a:tr h="262422">
                <a:tc>
                  <a:txBody>
                    <a:bodyPr/>
                    <a:lstStyle/>
                    <a:p>
                      <a:pPr>
                        <a:lnSpc>
                          <a:spcPct val="115000"/>
                        </a:lnSpc>
                        <a:spcAft>
                          <a:spcPts val="1000"/>
                        </a:spcAft>
                      </a:pPr>
                      <a:r>
                        <a:rPr lang="ru-RU" sz="1400">
                          <a:effectLst/>
                        </a:rPr>
                        <a:t>Налог на доходы физических лиц</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35 151,0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32 295,8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91,9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1412231314"/>
                  </a:ext>
                </a:extLst>
              </a:tr>
              <a:tr h="262422">
                <a:tc>
                  <a:txBody>
                    <a:bodyPr/>
                    <a:lstStyle/>
                    <a:p>
                      <a:pPr>
                        <a:lnSpc>
                          <a:spcPct val="115000"/>
                        </a:lnSpc>
                        <a:spcAft>
                          <a:spcPts val="1000"/>
                        </a:spcAft>
                      </a:pPr>
                      <a:r>
                        <a:rPr lang="ru-RU" sz="1400">
                          <a:effectLst/>
                        </a:rPr>
                        <a:t>Акцизы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3 204,1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3 432,0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107,1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4281832384"/>
                  </a:ext>
                </a:extLst>
              </a:tr>
              <a:tr h="262422">
                <a:tc>
                  <a:txBody>
                    <a:bodyPr/>
                    <a:lstStyle/>
                    <a:p>
                      <a:pPr>
                        <a:lnSpc>
                          <a:spcPct val="115000"/>
                        </a:lnSpc>
                        <a:spcAft>
                          <a:spcPts val="1000"/>
                        </a:spcAft>
                      </a:pPr>
                      <a:r>
                        <a:rPr lang="ru-RU" sz="1400">
                          <a:effectLst/>
                        </a:rPr>
                        <a:t>ЕСХН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137,9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-138,1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843176117"/>
                  </a:ext>
                </a:extLst>
              </a:tr>
              <a:tr h="262422">
                <a:tc>
                  <a:txBody>
                    <a:bodyPr/>
                    <a:lstStyle/>
                    <a:p>
                      <a:pPr>
                        <a:lnSpc>
                          <a:spcPct val="115000"/>
                        </a:lnSpc>
                        <a:spcAft>
                          <a:spcPts val="1000"/>
                        </a:spcAft>
                      </a:pPr>
                      <a:r>
                        <a:rPr lang="ru-RU" sz="1400">
                          <a:effectLst/>
                        </a:rPr>
                        <a:t>Налог на имущество физических лиц</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1 854,2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915,9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49,4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3621611756"/>
                  </a:ext>
                </a:extLst>
              </a:tr>
              <a:tr h="262422">
                <a:tc>
                  <a:txBody>
                    <a:bodyPr/>
                    <a:lstStyle/>
                    <a:p>
                      <a:pPr>
                        <a:lnSpc>
                          <a:spcPct val="115000"/>
                        </a:lnSpc>
                        <a:spcAft>
                          <a:spcPts val="1000"/>
                        </a:spcAft>
                      </a:pPr>
                      <a:r>
                        <a:rPr lang="ru-RU" sz="1400">
                          <a:effectLst/>
                        </a:rPr>
                        <a:t>Земельный налог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68 191,1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53 740,2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78,8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383285725"/>
                  </a:ext>
                </a:extLst>
              </a:tr>
              <a:tr h="820024">
                <a:tc>
                  <a:txBody>
                    <a:bodyPr/>
                    <a:lstStyle/>
                    <a:p>
                      <a:pPr>
                        <a:lnSpc>
                          <a:spcPct val="115000"/>
                        </a:lnSpc>
                        <a:spcAft>
                          <a:spcPts val="1000"/>
                        </a:spcAft>
                      </a:pPr>
                      <a:r>
                        <a:rPr lang="ru-RU" sz="1400">
                          <a:effectLst/>
                        </a:rPr>
                        <a:t>Доходы от использования имущества, находящегося в муниципальной собственности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8 139,6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nchor="ctr"/>
                </a:tc>
                <a:tc>
                  <a:txBody>
                    <a:bodyPr/>
                    <a:lstStyle/>
                    <a:p>
                      <a:pPr algn="ctr">
                        <a:lnSpc>
                          <a:spcPct val="115000"/>
                        </a:lnSpc>
                        <a:spcAft>
                          <a:spcPts val="1000"/>
                        </a:spcAft>
                      </a:pPr>
                      <a:r>
                        <a:rPr lang="ru-RU" sz="1400">
                          <a:effectLst/>
                        </a:rPr>
                        <a:t>8 333,0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nchor="ctr"/>
                </a:tc>
                <a:tc>
                  <a:txBody>
                    <a:bodyPr/>
                    <a:lstStyle/>
                    <a:p>
                      <a:pPr algn="ctr">
                        <a:lnSpc>
                          <a:spcPct val="115000"/>
                        </a:lnSpc>
                        <a:spcAft>
                          <a:spcPts val="1000"/>
                        </a:spcAft>
                      </a:pPr>
                      <a:r>
                        <a:rPr lang="ru-RU" sz="1400">
                          <a:effectLst/>
                        </a:rPr>
                        <a:t>102,3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nchor="ctr"/>
                </a:tc>
                <a:extLst>
                  <a:ext uri="{0D108BD9-81ED-4DB2-BD59-A6C34878D82A}">
                    <a16:rowId xmlns:a16="http://schemas.microsoft.com/office/drawing/2014/main" val="2082493377"/>
                  </a:ext>
                </a:extLst>
              </a:tr>
              <a:tr h="262422">
                <a:tc>
                  <a:txBody>
                    <a:bodyPr/>
                    <a:lstStyle/>
                    <a:p>
                      <a:pPr>
                        <a:lnSpc>
                          <a:spcPct val="115000"/>
                        </a:lnSpc>
                        <a:spcAft>
                          <a:spcPts val="1000"/>
                        </a:spcAft>
                      </a:pPr>
                      <a:r>
                        <a:rPr lang="ru-RU" sz="1400">
                          <a:effectLst/>
                        </a:rPr>
                        <a:t>Доход от оказания платных услуг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1 000,0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1 024,4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102,4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42921213"/>
                  </a:ext>
                </a:extLst>
              </a:tr>
              <a:tr h="541223">
                <a:tc>
                  <a:txBody>
                    <a:bodyPr/>
                    <a:lstStyle/>
                    <a:p>
                      <a:pPr>
                        <a:lnSpc>
                          <a:spcPct val="115000"/>
                        </a:lnSpc>
                        <a:spcAft>
                          <a:spcPts val="1000"/>
                        </a:spcAft>
                      </a:pPr>
                      <a:r>
                        <a:rPr lang="ru-RU" sz="1400">
                          <a:effectLst/>
                        </a:rPr>
                        <a:t>Доходы от продажи материальных и нематериальных активов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31 221,3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nchor="ctr"/>
                </a:tc>
                <a:tc>
                  <a:txBody>
                    <a:bodyPr/>
                    <a:lstStyle/>
                    <a:p>
                      <a:pPr algn="ctr">
                        <a:lnSpc>
                          <a:spcPct val="115000"/>
                        </a:lnSpc>
                        <a:spcAft>
                          <a:spcPts val="1000"/>
                        </a:spcAft>
                      </a:pPr>
                      <a:r>
                        <a:rPr lang="ru-RU" sz="1400">
                          <a:effectLst/>
                        </a:rPr>
                        <a:t>33 475,3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nchor="ctr"/>
                </a:tc>
                <a:tc>
                  <a:txBody>
                    <a:bodyPr/>
                    <a:lstStyle/>
                    <a:p>
                      <a:pPr algn="ctr">
                        <a:lnSpc>
                          <a:spcPct val="115000"/>
                        </a:lnSpc>
                        <a:spcAft>
                          <a:spcPts val="1000"/>
                        </a:spcAft>
                      </a:pPr>
                      <a:r>
                        <a:rPr lang="ru-RU" sz="1400">
                          <a:effectLst/>
                        </a:rPr>
                        <a:t>107,2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nchor="ctr"/>
                </a:tc>
                <a:extLst>
                  <a:ext uri="{0D108BD9-81ED-4DB2-BD59-A6C34878D82A}">
                    <a16:rowId xmlns:a16="http://schemas.microsoft.com/office/drawing/2014/main" val="784526800"/>
                  </a:ext>
                </a:extLst>
              </a:tr>
              <a:tr h="541223">
                <a:tc>
                  <a:txBody>
                    <a:bodyPr/>
                    <a:lstStyle/>
                    <a:p>
                      <a:pPr>
                        <a:lnSpc>
                          <a:spcPct val="115000"/>
                        </a:lnSpc>
                        <a:spcAft>
                          <a:spcPts val="1000"/>
                        </a:spcAft>
                      </a:pPr>
                      <a:r>
                        <a:rPr lang="ru-RU" sz="1400">
                          <a:effectLst/>
                        </a:rPr>
                        <a:t>Штрафы, санкции, возмещение ущерба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131,3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2159843264"/>
                  </a:ext>
                </a:extLst>
              </a:tr>
              <a:tr h="262422">
                <a:tc>
                  <a:txBody>
                    <a:bodyPr/>
                    <a:lstStyle/>
                    <a:p>
                      <a:pPr>
                        <a:lnSpc>
                          <a:spcPct val="115000"/>
                        </a:lnSpc>
                        <a:spcAft>
                          <a:spcPts val="1000"/>
                        </a:spcAft>
                      </a:pPr>
                      <a:r>
                        <a:rPr lang="ru-RU" sz="1400">
                          <a:effectLst/>
                        </a:rPr>
                        <a:t>Прочие неналоговые доходы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2 196,0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2 196,0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2912957979"/>
                  </a:ext>
                </a:extLst>
              </a:tr>
              <a:tr h="262422">
                <a:tc>
                  <a:txBody>
                    <a:bodyPr/>
                    <a:lstStyle/>
                    <a:p>
                      <a:pPr>
                        <a:lnSpc>
                          <a:spcPct val="115000"/>
                        </a:lnSpc>
                        <a:spcAft>
                          <a:spcPts val="1000"/>
                        </a:spcAft>
                      </a:pPr>
                      <a:r>
                        <a:rPr lang="ru-RU" sz="1400">
                          <a:effectLst/>
                        </a:rPr>
                        <a:t>Безвозмездные поступления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105 153,4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a:effectLst/>
                        </a:rPr>
                        <a:t>88 851,8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tc>
                  <a:txBody>
                    <a:bodyPr/>
                    <a:lstStyle/>
                    <a:p>
                      <a:pPr algn="ctr">
                        <a:lnSpc>
                          <a:spcPct val="115000"/>
                        </a:lnSpc>
                        <a:spcAft>
                          <a:spcPts val="1000"/>
                        </a:spcAft>
                      </a:pPr>
                      <a:r>
                        <a:rPr lang="ru-RU" sz="1400" dirty="0">
                          <a:effectLst/>
                        </a:rPr>
                        <a:t>84,5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03" marR="67903" marT="0" marB="0"/>
                </a:tc>
                <a:extLst>
                  <a:ext uri="{0D108BD9-81ED-4DB2-BD59-A6C34878D82A}">
                    <a16:rowId xmlns:a16="http://schemas.microsoft.com/office/drawing/2014/main" val="851650461"/>
                  </a:ext>
                </a:extLst>
              </a:tr>
            </a:tbl>
          </a:graphicData>
        </a:graphic>
      </p:graphicFrame>
    </p:spTree>
    <p:extLst>
      <p:ext uri="{BB962C8B-B14F-4D97-AF65-F5344CB8AC3E}">
        <p14:creationId xmlns:p14="http://schemas.microsoft.com/office/powerpoint/2010/main" val="36358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820472" cy="646331"/>
          </a:xfrm>
          <a:prstGeom prst="rect">
            <a:avLst/>
          </a:prstGeom>
        </p:spPr>
        <p:txBody>
          <a:bodyPr wrap="square">
            <a:spAutoFit/>
          </a:bodyPr>
          <a:lstStyle/>
          <a:p>
            <a:r>
              <a:rPr lang="ru-RU" dirty="0"/>
              <a:t>ФОРМИРОВАНИЕ РАСХОДНОЙ ЧАСТИ БЮДЖЕТА МО ТОКСОВСКОЕ ГОРОДСКОЕ ПОСЕЛЕНИЕ</a:t>
            </a:r>
          </a:p>
        </p:txBody>
      </p:sp>
      <p:graphicFrame>
        <p:nvGraphicFramePr>
          <p:cNvPr id="3" name="Схема 2"/>
          <p:cNvGraphicFramePr/>
          <p:nvPr/>
        </p:nvGraphicFramePr>
        <p:xfrm>
          <a:off x="971600" y="1397000"/>
          <a:ext cx="7128792"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1524000" y="3356992"/>
          <a:ext cx="6216352"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903123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5046</TotalTime>
  <Words>3761</Words>
  <Application>Microsoft Office PowerPoint</Application>
  <PresentationFormat>Экран (4:3)</PresentationFormat>
  <Paragraphs>444</Paragraphs>
  <Slides>24</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Amelia_DG</vt:lpstr>
      <vt:lpstr>Arial</vt:lpstr>
      <vt:lpstr>YS Text</vt:lpstr>
      <vt:lpstr>Times New Roman</vt:lpstr>
      <vt:lpstr>Batang</vt:lpstr>
      <vt:lpstr>Calibri</vt:lpstr>
      <vt:lpstr>Тема Office</vt:lpstr>
      <vt:lpstr>Презентация PowerPoint</vt:lpstr>
      <vt:lpstr>Муниципальное образование  «Токсовское городское поселение» Всеволожского муниципального района Ленинградской области</vt:lpstr>
      <vt:lpstr>Презентация PowerPoint</vt:lpstr>
      <vt:lpstr>ИЗ ЧЕГО ФОРМИРУЕТСЯ ДОХОДНАЯ ЧАСТЬ БЮДЖЕТа  МО ТоксовСКОЕ  ГОРОДСКОЕ ПОСЕЛЕНИЕ?</vt:lpstr>
      <vt:lpstr>  ОСНОВНЫЕ ХАРАКТЕРИСТИКИ БЮДЖЕТА МО ТОКСОВСКОЕ  ГОРОДСКОЕ ПОСЕЛЕНИЕ</vt:lpstr>
      <vt:lpstr>Презентация PowerPoint</vt:lpstr>
      <vt:lpstr>ДОХОДЫ БЮДЖЕТА МО ТОКСОВСКОЕ ГОРОДСКОЕ ПОСЕЛЕНИЕ </vt:lpstr>
      <vt:lpstr>Презентация PowerPoint</vt:lpstr>
      <vt:lpstr>Презентация PowerPoint</vt:lpstr>
      <vt:lpstr>Исполнение расходов бюджета 2021 года</vt:lpstr>
      <vt:lpstr>   Исполнение расходной части бюджета МО Токсовское городское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Детские</dc:title>
  <dc:creator>Фокина Лидия Петровна</dc:creator>
  <cp:keywords>Шаблон презентации</cp:keywords>
  <cp:lastModifiedBy>user</cp:lastModifiedBy>
  <cp:revision>241</cp:revision>
  <dcterms:created xsi:type="dcterms:W3CDTF">2014-07-06T18:18:01Z</dcterms:created>
  <dcterms:modified xsi:type="dcterms:W3CDTF">2023-04-21T11:08:36Z</dcterms:modified>
</cp:coreProperties>
</file>